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311" r:id="rId5"/>
    <p:sldId id="263" r:id="rId6"/>
    <p:sldId id="269" r:id="rId7"/>
    <p:sldId id="260" r:id="rId8"/>
    <p:sldId id="266" r:id="rId9"/>
    <p:sldId id="291" r:id="rId10"/>
    <p:sldId id="265" r:id="rId11"/>
    <p:sldId id="267" r:id="rId12"/>
    <p:sldId id="268" r:id="rId13"/>
    <p:sldId id="270" r:id="rId14"/>
    <p:sldId id="271" r:id="rId15"/>
    <p:sldId id="264" r:id="rId16"/>
    <p:sldId id="261" r:id="rId17"/>
    <p:sldId id="280" r:id="rId18"/>
    <p:sldId id="282" r:id="rId19"/>
    <p:sldId id="283" r:id="rId20"/>
    <p:sldId id="284" r:id="rId21"/>
    <p:sldId id="285" r:id="rId22"/>
    <p:sldId id="286" r:id="rId23"/>
    <p:sldId id="288" r:id="rId24"/>
    <p:sldId id="289" r:id="rId25"/>
    <p:sldId id="292" r:id="rId26"/>
    <p:sldId id="293" r:id="rId27"/>
    <p:sldId id="295" r:id="rId28"/>
    <p:sldId id="294" r:id="rId29"/>
    <p:sldId id="296" r:id="rId30"/>
    <p:sldId id="274" r:id="rId31"/>
    <p:sldId id="298" r:id="rId32"/>
    <p:sldId id="299" r:id="rId33"/>
    <p:sldId id="300" r:id="rId34"/>
    <p:sldId id="301" r:id="rId35"/>
    <p:sldId id="305" r:id="rId36"/>
    <p:sldId id="303" r:id="rId37"/>
    <p:sldId id="304" r:id="rId38"/>
    <p:sldId id="275" r:id="rId39"/>
    <p:sldId id="307" r:id="rId40"/>
    <p:sldId id="318" r:id="rId41"/>
    <p:sldId id="308" r:id="rId42"/>
    <p:sldId id="309" r:id="rId43"/>
    <p:sldId id="310" r:id="rId44"/>
    <p:sldId id="312" r:id="rId45"/>
    <p:sldId id="313" r:id="rId46"/>
    <p:sldId id="314" r:id="rId47"/>
    <p:sldId id="315" r:id="rId48"/>
    <p:sldId id="276" r:id="rId49"/>
    <p:sldId id="319" r:id="rId50"/>
    <p:sldId id="277" r:id="rId51"/>
    <p:sldId id="278" r:id="rId52"/>
    <p:sldId id="272" r:id="rId53"/>
    <p:sldId id="273" r:id="rId54"/>
    <p:sldId id="262" r:id="rId5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C6868"/>
    <a:srgbClr val="194A85"/>
    <a:srgbClr val="C7DCF5"/>
    <a:srgbClr val="5280B8"/>
    <a:srgbClr val="6C99CF"/>
    <a:srgbClr val="8AB5EA"/>
    <a:srgbClr val="51B7D8"/>
    <a:srgbClr val="669E69"/>
    <a:srgbClr val="42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9430" autoAdjust="0"/>
  </p:normalViewPr>
  <p:slideViewPr>
    <p:cSldViewPr snapToGrid="0">
      <p:cViewPr varScale="1">
        <p:scale>
          <a:sx n="66" d="100"/>
          <a:sy n="66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DCC90-BEEF-43EC-BC62-7FAC5E1EB760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44836-3D27-4E0E-B609-A2E0E9EFF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72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是要介紹目前最前沿的技術發展，比如 常用甚麼機器學習演算法、最新的神經網路模型，或是如何訓練聲音資料等等。</a:t>
            </a:r>
            <a:endParaRPr lang="en-US" altLang="zh-TW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還是應用場景，比如 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speech2text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text2speech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 music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 music </a:t>
            </a:r>
            <a:r>
              <a:rPr lang="en-US" altLang="zh-TW" sz="12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compoding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Fake voice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模型、技術、應用、資料處理</a:t>
            </a:r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515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3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75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85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音訊的檔案儲存可以分成壓縮和無壓縮兩種，</a:t>
            </a:r>
          </a:p>
          <a:p>
            <a:r>
              <a:rPr lang="zh-TW" altLang="en-US" dirty="0"/>
              <a:t>常見的無壓縮檔案格式為*</a:t>
            </a:r>
            <a:r>
              <a:rPr lang="en-US" altLang="zh-TW" dirty="0"/>
              <a:t>.wav</a:t>
            </a:r>
            <a:r>
              <a:rPr lang="zh-TW" altLang="en-US" dirty="0"/>
              <a:t>，而壓縮檔案格式為*</a:t>
            </a:r>
            <a:r>
              <a:rPr lang="en-US" altLang="zh-TW" dirty="0"/>
              <a:t>.mp3</a:t>
            </a:r>
            <a:r>
              <a:rPr lang="zh-TW" altLang="en-US" dirty="0"/>
              <a:t>，</a:t>
            </a:r>
          </a:p>
          <a:p>
            <a:r>
              <a:rPr lang="zh-TW" altLang="en-US" dirty="0"/>
              <a:t>關於這一部分的詳細資料可以參照音訊檔案格式。</a:t>
            </a:r>
          </a:p>
          <a:p>
            <a:endParaRPr lang="zh-TW" altLang="en-US" dirty="0"/>
          </a:p>
          <a:p>
            <a:r>
              <a:rPr lang="zh-TW" altLang="en-US" dirty="0"/>
              <a:t>聲音檔的存取時，主要有三個需要考慮因素：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取樣頻率：在訊號處理中，取樣頻率所代表的是聲音的品質，取樣的頻率越高，數位訊號的波形越接近類比訊號的波形，因此聲音的品質也越好。而在做取樣時，必須遵守奈奎斯特頻率，簡單來說，頻率在取樣時至少要大於原訊號頻率的</a:t>
            </a:r>
            <a:r>
              <a:rPr lang="en-US" altLang="zh-TW" dirty="0"/>
              <a:t>2</a:t>
            </a:r>
            <a:r>
              <a:rPr lang="zh-TW" altLang="en-US" dirty="0"/>
              <a:t>倍，才可以得到有意義的訊號，也能還原成原本的訊號。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聲音解析度：存取訊號資料點所用的位元數，即代表其解析度。所使用的位元數越大，每個資料點的數值就越精確，聲音的解析度也越好。比較</a:t>
            </a:r>
            <a:r>
              <a:rPr lang="en-US" altLang="zh-TW" dirty="0"/>
              <a:t>16bit</a:t>
            </a:r>
            <a:r>
              <a:rPr lang="zh-TW" altLang="en-US" dirty="0"/>
              <a:t>與</a:t>
            </a:r>
            <a:r>
              <a:rPr lang="en-US" altLang="zh-TW" dirty="0"/>
              <a:t>8bit</a:t>
            </a:r>
            <a:r>
              <a:rPr lang="zh-TW" altLang="en-US" dirty="0"/>
              <a:t>兩種存取位元，</a:t>
            </a:r>
            <a:r>
              <a:rPr lang="en-US" altLang="zh-TW" dirty="0"/>
              <a:t>16bit</a:t>
            </a:r>
            <a:r>
              <a:rPr lang="zh-TW" altLang="en-US" dirty="0"/>
              <a:t>可以存取到較精確的數值，但是也會花比較大的硬體儲存空間。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聲道：聲道就是聲音的來源數，常聽到的單聲道及雙聲道，代表的是聲音是否有立體感。利用兩個喇叭，撥放單聲道的聲音，左右兩個喇叭發出的聲音完全相同，因此會感覺聲音是來自兩個喇叭中間，但若是雙聲道聲音，左右兩個喇叭發出的聲音會有一定差異，因此會覺得聲音聽起來有立體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9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422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959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99</a:t>
            </a:r>
            <a:r>
              <a:rPr lang="zh-TW" altLang="en-US" dirty="0"/>
              <a:t>課綱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24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421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33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52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這些數字代表搜尋字詞，在全球和時間範圍內的熱門程度變化趨勢，以圖表中的最高點做為比較基準。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分代表該字詞的熱門程度在該時間點達到最高峰。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分表示該字詞的熱門程度為最高點的一半，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分則表示該字詞熱門程度的資料不足。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90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53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35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68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260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413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那現實中不是週期波呢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嘿嘿在學理上，會切一小段，並視為重複循環出現。或是整段送入傅立葉轉換，視為全部重複。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85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072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168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83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13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波峰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波谷。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人耳可以聽到的聲音頻率介於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20Hz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20000Hz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波形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 頻率、音調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 大小、響度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- </a:t>
            </a:r>
            <a:r>
              <a:rPr lang="zh-TW" altLang="en-US" dirty="0"/>
              <a:t>振幅、音量</a:t>
            </a:r>
            <a:r>
              <a:rPr lang="en-US" altLang="zh-TW" dirty="0"/>
              <a:t>: </a:t>
            </a:r>
            <a:r>
              <a:rPr lang="zh-TW" altLang="en-US" dirty="0"/>
              <a:t>聲音的大小聲、強弱。</a:t>
            </a:r>
            <a:endParaRPr lang="en-US" altLang="zh-TW" dirty="0"/>
          </a:p>
          <a:p>
            <a:r>
              <a:rPr lang="en-US" altLang="zh-TW" dirty="0"/>
              <a:t>- </a:t>
            </a:r>
            <a:r>
              <a:rPr lang="zh-TW" altLang="en-US" dirty="0"/>
              <a:t>音壓</a:t>
            </a:r>
            <a:r>
              <a:rPr lang="en-US" altLang="zh-TW" dirty="0"/>
              <a:t>: </a:t>
            </a:r>
            <a:r>
              <a:rPr lang="zh-TW" altLang="en-US" dirty="0"/>
              <a:t>傳遞過程中的壓力變化量稱為「音壓」。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音波振幅越大，對耳膜產生的壓力越大，聽覺上感覺到的音量也就會越大。所以能用</a:t>
            </a:r>
            <a:r>
              <a:rPr lang="zh-TW" altLang="en-US" dirty="0"/>
              <a:t>音壓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測量來定義音量。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Sound Pressure Level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1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音波的頻率決定了聽起來的音高，</a:t>
            </a:r>
            <a:endParaRPr lang="en-US" altLang="zh-TW" dirty="0"/>
          </a:p>
          <a:p>
            <a:r>
              <a:rPr lang="zh-TW" altLang="en-US" dirty="0"/>
              <a:t>波型決定了音質的特色，</a:t>
            </a:r>
            <a:endParaRPr lang="en-US" altLang="zh-TW" dirty="0"/>
          </a:p>
          <a:p>
            <a:r>
              <a:rPr lang="zh-TW" altLang="en-US" dirty="0"/>
              <a:t>而音波的振幅則與聲音聽起來的大小有關：音波振幅越大，對耳膜產生的壓力越大，聽覺上感覺到的音量也就會越大。所以能用音壓測量來定義音量。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音波的頻率決定了聽起來的音高，</a:t>
            </a:r>
            <a:endParaRPr lang="en-US" altLang="zh-TW" dirty="0"/>
          </a:p>
          <a:p>
            <a:r>
              <a:rPr lang="zh-TW" altLang="en-US" dirty="0"/>
              <a:t>波型決定了音質的特色，</a:t>
            </a:r>
            <a:endParaRPr lang="en-US" altLang="zh-TW" dirty="0"/>
          </a:p>
          <a:p>
            <a:r>
              <a:rPr lang="zh-TW" altLang="en-US" dirty="0"/>
              <a:t>而音波的振幅則與聲音聽起來的大小有關：音波振幅越大，對耳膜產生的壓力越大，聽覺上感覺到的音量也就會越大。所以能用音壓測量來定義音量。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聲音訊號是一種力學波，因此在傳播過程中是一種類比連續的訊號，</a:t>
            </a:r>
            <a:endParaRPr lang="en-US" altLang="zh-TW" dirty="0"/>
          </a:p>
          <a:p>
            <a:r>
              <a:rPr lang="zh-TW" altLang="en-US" dirty="0"/>
              <a:t>然而由於人耳是天然的傅立葉轉換器，因此音訊經過人耳後會變成數位訊號。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在這些訊號中，有三個特徵是處理時經常考慮的部分：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 音量：從訊號來看，音量代表的是訊號的震幅，訊號振幅越大，所發出的音量也越大。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 音頻：訊號的頻率，就是所謂的音頻，也就是聲音震動的頻率。其代表的是音調的高低，頻率越高，音調就越高。除此之外，樂器所產生的聲音訊號，並非是單一頻率的訊號，而是有基頻和泛音</a:t>
            </a:r>
            <a:r>
              <a:rPr lang="en-US" altLang="zh-TW" dirty="0"/>
              <a:t>(</a:t>
            </a:r>
            <a:r>
              <a:rPr lang="zh-TW" altLang="en-US" dirty="0"/>
              <a:t>倍頻</a:t>
            </a:r>
            <a:r>
              <a:rPr lang="en-US" altLang="zh-TW" dirty="0"/>
              <a:t>)</a:t>
            </a:r>
            <a:r>
              <a:rPr lang="zh-TW" altLang="en-US" dirty="0"/>
              <a:t>的存在。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 音色：每一個人或樂器所發出的音色都不一樣，從訊號上來看，音色就是訊號的波形，因此只要利用波形分析，就可以判斷出聲音的來源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32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60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93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11842-441D-48DB-91C5-491713CA6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2FC7BC-22C6-4EC5-A756-B77ECED0E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EA7BAB-5874-487B-ACDA-81348E32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78548-B3B2-4339-A2D4-3A816384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F5B588-1A7E-474A-9BE6-13D30A9B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54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8F089-A0E4-4701-8362-1D6E1A9A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295766-FCB8-43F7-89FB-55692BCD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D2331-6005-495E-84F9-C689481F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91CB1E-C166-4329-92B3-9CFBAC5B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9906A9-305F-4A2B-81EB-FCEAE5BD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67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58BC71-7AE0-4B23-8BD9-470668E75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2A8791-DC3B-4326-BBA3-892E5FCC2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DFB89B-D91A-4CE0-992D-D013DA79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272E89-4BAD-4966-AE42-3997AAEF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CAACA4-EE6D-4CBC-889A-9FFB5A8A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05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B52B4-B05A-4432-B7D0-306B0C4E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D90464-31F7-4984-AE49-003137A7A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564820-FF58-4BA2-974C-F902EC52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2B275-8885-44C6-9641-6382F0A5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22081D-5303-4926-95E2-D407AE16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72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2CC79-600A-4736-8D6B-65315A86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DCCF09-4A00-44FD-9CED-A2EF9D41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527EA7-B62F-4200-8403-A3B2DE80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0855-AB12-4C48-87D3-3B0A0C87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321373-DBF7-4444-AC66-ED9A651F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17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BC058-1A08-466A-8D3E-F0419490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E6745-1B87-4938-A082-F1CB1CFC3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40E92-D881-46E1-8128-E4966CF2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C83880-463E-4DB0-B20C-AE7FE875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E44134-2D23-4C5C-852D-6F28233D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EFB634-A6C9-4A43-A56B-61B86011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49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3362D-45E0-4AD5-8057-D5C0BC69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E346A9-F5DB-4F8C-9837-3F6834206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2A8041-5B40-40FB-9207-C618A39F2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7573D-0C4F-42A5-AA65-EE260870C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D9568A-3191-4EF7-BAFF-BB5F7C05E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2AAC73-CEDF-480E-BDA9-53A99F14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6091B3-7928-429D-9F4D-B179379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3CC212-3335-42F7-A495-6E4443DA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0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BD74C-6287-4905-98FE-03072A1D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AA2BBDD-02FF-42F6-94BE-59DDF923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2128D6-A1A4-4A1D-9CFB-F66C081D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8EC0C1-4461-41A6-91C9-ACEBCCFC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8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ABF667-2027-4BCA-A9C5-D424ADE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E655E6F-4334-40B2-8AB9-5E030759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514DC2-9E8E-454F-ABA2-B791B036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78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22C2C-FCBE-43D1-90B1-701432EA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96F11-8861-4850-B831-5E4DB656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CDF01B-1292-4B2E-92E6-2B281F754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DA1164-99FE-4AE4-98E7-5D0C2425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CD5CC1-0DD5-4706-854A-21115339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F34024-7850-4253-8A1F-28985021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22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534CF-66B8-434A-A65E-8E318D46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10A35BD-2E8D-4447-B2E9-F712FDC13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9BBA36-1F97-4C63-B7F7-3E7BD1237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4027CC-7DFD-4575-9C23-F8DF79FC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7A62E4-FBCC-4C70-8222-81758543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C2637F-F9E1-429F-AE9F-DE34CE1E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1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E806AB-DFAF-402F-8813-9F17C814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B65B4-3640-423D-8CAB-F5F4A9E15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87602-8145-4299-9BE8-07D5C78B6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D9124B-273F-4DD7-8313-C5D3FA4D3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D4BE96-047F-4436-904B-E72FD6E78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74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hyperlink" Target="https://www.mediacollege.com/audio/tone/download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atrdays.org/img/carousel/satRdayLogo.png">
            <a:extLst>
              <a:ext uri="{FF2B5EF4-FFF2-40B4-BE49-F238E27FC236}">
                <a16:creationId xmlns:a16="http://schemas.microsoft.com/office/drawing/2014/main" id="{B05DCF34-657B-4EA0-925B-F0E3DCF3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0" y="980944"/>
            <a:ext cx="1330553" cy="11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8A65846-5C3B-46F6-8F0F-628F2258133C}"/>
              </a:ext>
            </a:extLst>
          </p:cNvPr>
          <p:cNvGrpSpPr/>
          <p:nvPr/>
        </p:nvGrpSpPr>
        <p:grpSpPr>
          <a:xfrm>
            <a:off x="2214718" y="812097"/>
            <a:ext cx="2483427" cy="1490056"/>
            <a:chOff x="3792682" y="440944"/>
            <a:chExt cx="3600000" cy="2160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26A43B-BD80-4813-8F9E-CC2B058B4471}"/>
                </a:ext>
              </a:extLst>
            </p:cNvPr>
            <p:cNvSpPr/>
            <p:nvPr/>
          </p:nvSpPr>
          <p:spPr>
            <a:xfrm>
              <a:off x="3792682" y="440944"/>
              <a:ext cx="3600000" cy="1080000"/>
            </a:xfrm>
            <a:prstGeom prst="rect">
              <a:avLst/>
            </a:prstGeom>
            <a:gradFill flip="none" rotWithShape="1">
              <a:gsLst>
                <a:gs pos="10000">
                  <a:srgbClr val="194A85"/>
                </a:gs>
                <a:gs pos="92000">
                  <a:srgbClr val="8AB5EA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611FFFA-8F0D-47C9-B622-C6B767E69868}"/>
                </a:ext>
              </a:extLst>
            </p:cNvPr>
            <p:cNvSpPr/>
            <p:nvPr/>
          </p:nvSpPr>
          <p:spPr>
            <a:xfrm>
              <a:off x="3792682" y="1520944"/>
              <a:ext cx="720000" cy="1080000"/>
            </a:xfrm>
            <a:prstGeom prst="rect">
              <a:avLst/>
            </a:prstGeom>
            <a:solidFill>
              <a:srgbClr val="194A8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23D7B8-A87D-4490-9C36-6FCEB93AE33A}"/>
                </a:ext>
              </a:extLst>
            </p:cNvPr>
            <p:cNvSpPr/>
            <p:nvPr/>
          </p:nvSpPr>
          <p:spPr>
            <a:xfrm>
              <a:off x="4512682" y="1520944"/>
              <a:ext cx="720000" cy="1080000"/>
            </a:xfrm>
            <a:prstGeom prst="rect">
              <a:avLst/>
            </a:prstGeom>
            <a:solidFill>
              <a:srgbClr val="36669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0FFDBA-BFA0-423A-B55D-FB2CE9749972}"/>
                </a:ext>
              </a:extLst>
            </p:cNvPr>
            <p:cNvSpPr/>
            <p:nvPr/>
          </p:nvSpPr>
          <p:spPr>
            <a:xfrm>
              <a:off x="5232682" y="1520944"/>
              <a:ext cx="720000" cy="1080000"/>
            </a:xfrm>
            <a:prstGeom prst="rect">
              <a:avLst/>
            </a:prstGeom>
            <a:solidFill>
              <a:srgbClr val="5280B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F728A1-FD39-43FC-936D-ABDAE07D50D9}"/>
                </a:ext>
              </a:extLst>
            </p:cNvPr>
            <p:cNvSpPr/>
            <p:nvPr/>
          </p:nvSpPr>
          <p:spPr>
            <a:xfrm>
              <a:off x="5952682" y="1520944"/>
              <a:ext cx="720000" cy="1080000"/>
            </a:xfrm>
            <a:prstGeom prst="rect">
              <a:avLst/>
            </a:prstGeom>
            <a:solidFill>
              <a:srgbClr val="6C99C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1474D7-649F-4B08-A81C-BC3454509A40}"/>
                </a:ext>
              </a:extLst>
            </p:cNvPr>
            <p:cNvSpPr/>
            <p:nvPr/>
          </p:nvSpPr>
          <p:spPr>
            <a:xfrm>
              <a:off x="6672682" y="1520944"/>
              <a:ext cx="720000" cy="1080000"/>
            </a:xfrm>
            <a:prstGeom prst="rect">
              <a:avLst/>
            </a:prstGeom>
            <a:solidFill>
              <a:srgbClr val="8AB5E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82564CC-AB58-4C5F-B3B3-151B793248AD}"/>
              </a:ext>
            </a:extLst>
          </p:cNvPr>
          <p:cNvGrpSpPr/>
          <p:nvPr/>
        </p:nvGrpSpPr>
        <p:grpSpPr>
          <a:xfrm>
            <a:off x="10045386" y="87632"/>
            <a:ext cx="1879914" cy="432000"/>
            <a:chOff x="10045386" y="87632"/>
            <a:chExt cx="1879914" cy="4320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99F9E026-7CBF-459F-A48C-433D8C70EE12}"/>
                </a:ext>
              </a:extLst>
            </p:cNvPr>
            <p:cNvSpPr/>
            <p:nvPr/>
          </p:nvSpPr>
          <p:spPr>
            <a:xfrm>
              <a:off x="10045386" y="87632"/>
              <a:ext cx="1879914" cy="432000"/>
            </a:xfrm>
            <a:prstGeom prst="roundRect">
              <a:avLst>
                <a:gd name="adj" fmla="val 12257"/>
              </a:avLst>
            </a:prstGeom>
            <a:solidFill>
              <a:srgbClr val="C7DC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4" descr="https://taiwan2020.satrdays.org/img/logo.png">
              <a:extLst>
                <a:ext uri="{FF2B5EF4-FFF2-40B4-BE49-F238E27FC236}">
                  <a16:creationId xmlns:a16="http://schemas.microsoft.com/office/drawing/2014/main" id="{B99C17CC-6614-4194-AD28-00D7432E2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5465" y="159632"/>
              <a:ext cx="114461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29D3657-1CE7-479B-B166-4AF42C7E717A}"/>
                </a:ext>
              </a:extLst>
            </p:cNvPr>
            <p:cNvCxnSpPr/>
            <p:nvPr/>
          </p:nvCxnSpPr>
          <p:spPr>
            <a:xfrm>
              <a:off x="11367654" y="123632"/>
              <a:ext cx="0" cy="360000"/>
            </a:xfrm>
            <a:prstGeom prst="line">
              <a:avLst/>
            </a:prstGeom>
            <a:ln w="254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B5BD31A-DA43-4E8E-9D82-CDD53EC58650}"/>
                </a:ext>
              </a:extLst>
            </p:cNvPr>
            <p:cNvSpPr txBox="1"/>
            <p:nvPr/>
          </p:nvSpPr>
          <p:spPr>
            <a:xfrm>
              <a:off x="11423047" y="118966"/>
              <a:ext cx="4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36669F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01</a:t>
              </a:r>
              <a:endParaRPr lang="zh-TW" altLang="en-US" dirty="0">
                <a:solidFill>
                  <a:srgbClr val="36669F"/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9D7CE0-8C65-497D-9601-85BB189762EB}"/>
              </a:ext>
            </a:extLst>
          </p:cNvPr>
          <p:cNvSpPr txBox="1"/>
          <p:nvPr/>
        </p:nvSpPr>
        <p:spPr>
          <a:xfrm>
            <a:off x="-279309" y="3023225"/>
            <a:ext cx="715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abcdefghijklmnopqrstuvwxyz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A250A4-CABE-41AA-B2B3-7C24E5DA077C}"/>
              </a:ext>
            </a:extLst>
          </p:cNvPr>
          <p:cNvSpPr txBox="1"/>
          <p:nvPr/>
        </p:nvSpPr>
        <p:spPr>
          <a:xfrm>
            <a:off x="-279309" y="3810837"/>
            <a:ext cx="715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ABCDEFGHIJKLMNOPQRSTUVWXYZ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C4AD0BB-9C86-4321-A9E5-788EFDDBDAAD}"/>
              </a:ext>
            </a:extLst>
          </p:cNvPr>
          <p:cNvSpPr txBox="1"/>
          <p:nvPr/>
        </p:nvSpPr>
        <p:spPr>
          <a:xfrm>
            <a:off x="7771889" y="2950231"/>
            <a:ext cx="4420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最大標題 英文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40 B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次標題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24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作者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20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標題日期地點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線寬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3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--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英文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28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24</a:t>
            </a:r>
          </a:p>
          <a:p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046007E-780A-49AC-BB34-980ABFA950C8}"/>
              </a:ext>
            </a:extLst>
          </p:cNvPr>
          <p:cNvGrpSpPr/>
          <p:nvPr/>
        </p:nvGrpSpPr>
        <p:grpSpPr>
          <a:xfrm>
            <a:off x="184900" y="87632"/>
            <a:ext cx="3271532" cy="432000"/>
            <a:chOff x="184900" y="87632"/>
            <a:chExt cx="3271532" cy="432000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A25E7FB9-6A29-4C82-8562-0BE6255ECD8B}"/>
                </a:ext>
              </a:extLst>
            </p:cNvPr>
            <p:cNvSpPr/>
            <p:nvPr/>
          </p:nvSpPr>
          <p:spPr>
            <a:xfrm>
              <a:off x="184900" y="87632"/>
              <a:ext cx="3271532" cy="432000"/>
            </a:xfrm>
            <a:prstGeom prst="roundRect">
              <a:avLst>
                <a:gd name="adj" fmla="val 8288"/>
              </a:avLst>
            </a:prstGeom>
            <a:solidFill>
              <a:srgbClr val="C7DC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Picture 4" descr="https://taiwan2020.satrdays.org/img/logo.png">
              <a:extLst>
                <a:ext uri="{FF2B5EF4-FFF2-40B4-BE49-F238E27FC236}">
                  <a16:creationId xmlns:a16="http://schemas.microsoft.com/office/drawing/2014/main" id="{8AED4F6E-F854-4C14-80E0-E128FE06D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80" y="159632"/>
              <a:ext cx="114461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D669CFF-6F5F-4EA5-8A7A-DA136C04306F}"/>
                </a:ext>
              </a:extLst>
            </p:cNvPr>
            <p:cNvSpPr txBox="1"/>
            <p:nvPr/>
          </p:nvSpPr>
          <p:spPr>
            <a:xfrm>
              <a:off x="1478742" y="118966"/>
              <a:ext cx="197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2020</a:t>
              </a:r>
              <a:r>
                <a:rPr lang="zh-TW" altLang="en-US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In Taiwan</a:t>
              </a:r>
              <a:endParaRPr lang="zh-TW" altLang="en-US" dirty="0">
                <a:solidFill>
                  <a:srgbClr val="194A85"/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0B1B12D-1805-43A0-92D4-FBF092A7AC6D}"/>
                </a:ext>
              </a:extLst>
            </p:cNvPr>
            <p:cNvCxnSpPr/>
            <p:nvPr/>
          </p:nvCxnSpPr>
          <p:spPr>
            <a:xfrm>
              <a:off x="1478742" y="195632"/>
              <a:ext cx="0" cy="216000"/>
            </a:xfrm>
            <a:prstGeom prst="line">
              <a:avLst/>
            </a:prstGeom>
            <a:ln w="254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651683B8-56A6-4B30-988C-0D64F7983F47}"/>
              </a:ext>
            </a:extLst>
          </p:cNvPr>
          <p:cNvCxnSpPr/>
          <p:nvPr/>
        </p:nvCxnSpPr>
        <p:spPr>
          <a:xfrm>
            <a:off x="651152" y="2754775"/>
            <a:ext cx="1655179" cy="0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6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800246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643886" y="3167390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Acoustic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3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898830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545301" y="3167390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Vibration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6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Music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9161724" y="183712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01606" y="183712"/>
            <a:ext cx="886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 err="1">
                <a:latin typeface="Consolas" panose="020B0609020204030204" pitchFamily="49" charset="0"/>
              </a:rPr>
              <a:t>Voice|Vocal|Audio|Acoustic|Vibration|Music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5415B2-F7AC-4FDE-9B98-D20C6E99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3" y="1029968"/>
            <a:ext cx="11662999" cy="38506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08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15415B2-F7AC-4FDE-9B98-D20C6E99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1029968"/>
            <a:ext cx="11662999" cy="38506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F6CA71-132C-42F5-808C-6EFD22831C78}"/>
              </a:ext>
            </a:extLst>
          </p:cNvPr>
          <p:cNvSpPr/>
          <p:nvPr/>
        </p:nvSpPr>
        <p:spPr>
          <a:xfrm>
            <a:off x="798290" y="1634490"/>
            <a:ext cx="11100339" cy="1165860"/>
          </a:xfrm>
          <a:prstGeom prst="rect">
            <a:avLst/>
          </a:prstGeom>
          <a:noFill/>
          <a:ln w="63500">
            <a:solidFill>
              <a:srgbClr val="194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384EEF-6737-45F1-AE7D-9B1B31DE460F}"/>
              </a:ext>
            </a:extLst>
          </p:cNvPr>
          <p:cNvSpPr/>
          <p:nvPr/>
        </p:nvSpPr>
        <p:spPr>
          <a:xfrm>
            <a:off x="234043" y="5117645"/>
            <a:ext cx="9417963" cy="959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人工智慧的發展，似乎沒有為聲音分析帶來分析研究的風潮（或局限於音樂？）。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資料不易取得？ 忽略聲音這個研究題材？ 聲音玩不出花樣？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40CC43-F236-46EC-A4AA-6A074F779C48}"/>
              </a:ext>
            </a:extLst>
          </p:cNvPr>
          <p:cNvSpPr/>
          <p:nvPr/>
        </p:nvSpPr>
        <p:spPr>
          <a:xfrm>
            <a:off x="9161724" y="183712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A1CCB4-300B-45FA-A727-BE98F4A96647}"/>
              </a:ext>
            </a:extLst>
          </p:cNvPr>
          <p:cNvSpPr/>
          <p:nvPr/>
        </p:nvSpPr>
        <p:spPr>
          <a:xfrm>
            <a:off x="301606" y="183712"/>
            <a:ext cx="886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 err="1">
                <a:latin typeface="Consolas" panose="020B0609020204030204" pitchFamily="49" charset="0"/>
              </a:rPr>
              <a:t>Voice|Vocal|Audio|Acoustic|Vibration|Music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45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3F3E342-B223-4DF6-932E-D10F56918F62}"/>
              </a:ext>
            </a:extLst>
          </p:cNvPr>
          <p:cNvSpPr/>
          <p:nvPr/>
        </p:nvSpPr>
        <p:spPr>
          <a:xfrm>
            <a:off x="370493" y="323209"/>
            <a:ext cx="1877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AGENDA</a:t>
            </a:r>
            <a:endParaRPr lang="zh-TW" altLang="en-US" sz="4000" b="1" dirty="0">
              <a:latin typeface="Consolas" panose="020B0609020204030204" pitchFamily="49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37F268C-80D0-43F1-AFDF-CC595DA89278}"/>
              </a:ext>
            </a:extLst>
          </p:cNvPr>
          <p:cNvGrpSpPr/>
          <p:nvPr/>
        </p:nvGrpSpPr>
        <p:grpSpPr>
          <a:xfrm>
            <a:off x="338320" y="1555154"/>
            <a:ext cx="3190505" cy="1721871"/>
            <a:chOff x="338320" y="1555154"/>
            <a:chExt cx="3190505" cy="172187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E63889E-59BA-4673-BC4B-FC43411A3C77}"/>
                </a:ext>
              </a:extLst>
            </p:cNvPr>
            <p:cNvSpPr/>
            <p:nvPr/>
          </p:nvSpPr>
          <p:spPr>
            <a:xfrm>
              <a:off x="338320" y="1555154"/>
              <a:ext cx="25506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1. Introduce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5BBCBD-4DA9-48F7-876D-49DDEC8152AA}"/>
                </a:ext>
              </a:extLst>
            </p:cNvPr>
            <p:cNvSpPr/>
            <p:nvPr/>
          </p:nvSpPr>
          <p:spPr>
            <a:xfrm>
              <a:off x="370493" y="2076696"/>
              <a:ext cx="3158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聲音基本特性</a:t>
              </a:r>
            </a:p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時間域、頻率域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數位訊號與音訊檔案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2A10580B-EF40-495B-922D-10F158C71E4E}"/>
              </a:ext>
            </a:extLst>
          </p:cNvPr>
          <p:cNvGrpSpPr/>
          <p:nvPr/>
        </p:nvGrpSpPr>
        <p:grpSpPr>
          <a:xfrm>
            <a:off x="4234919" y="1555154"/>
            <a:ext cx="3931324" cy="1352539"/>
            <a:chOff x="4234919" y="1555154"/>
            <a:chExt cx="3931324" cy="135253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1A40C8-E0EC-43B4-BA4D-C2F99ED7C350}"/>
                </a:ext>
              </a:extLst>
            </p:cNvPr>
            <p:cNvSpPr/>
            <p:nvPr/>
          </p:nvSpPr>
          <p:spPr>
            <a:xfrm>
              <a:off x="4269644" y="2076696"/>
              <a:ext cx="38965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基本特性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頻率分析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by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傅立葉轉換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B1B650E-D35F-4BBC-81BE-E5AC2F031CA0}"/>
                </a:ext>
              </a:extLst>
            </p:cNvPr>
            <p:cNvSpPr/>
            <p:nvPr/>
          </p:nvSpPr>
          <p:spPr>
            <a:xfrm>
              <a:off x="4234919" y="1555154"/>
              <a:ext cx="3930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3. Extract Features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787CF3C-B18B-4397-BFF8-A82FA0741AD0}"/>
              </a:ext>
            </a:extLst>
          </p:cNvPr>
          <p:cNvGrpSpPr/>
          <p:nvPr/>
        </p:nvGrpSpPr>
        <p:grpSpPr>
          <a:xfrm>
            <a:off x="338320" y="3955811"/>
            <a:ext cx="3928772" cy="1402107"/>
            <a:chOff x="338320" y="3955811"/>
            <a:chExt cx="3928772" cy="140210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C4F4FD4-61BE-448F-A0D0-5671BE1919C6}"/>
                </a:ext>
              </a:extLst>
            </p:cNvPr>
            <p:cNvSpPr/>
            <p:nvPr/>
          </p:nvSpPr>
          <p:spPr>
            <a:xfrm>
              <a:off x="338320" y="3955811"/>
              <a:ext cx="2747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2. manipulate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CA124DB-5EFF-405D-A2CA-E48046586B0E}"/>
                </a:ext>
              </a:extLst>
            </p:cNvPr>
            <p:cNvSpPr/>
            <p:nvPr/>
          </p:nvSpPr>
          <p:spPr>
            <a:xfrm>
              <a:off x="370493" y="4526921"/>
              <a:ext cx="38965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讀取、解讀、寫入</a:t>
              </a:r>
            </a:p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製造聲音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0FA236E-F3F8-4535-B008-7E6751370C0E}"/>
              </a:ext>
            </a:extLst>
          </p:cNvPr>
          <p:cNvGrpSpPr/>
          <p:nvPr/>
        </p:nvGrpSpPr>
        <p:grpSpPr>
          <a:xfrm>
            <a:off x="4234919" y="3976558"/>
            <a:ext cx="3930884" cy="1750692"/>
            <a:chOff x="4234919" y="3976558"/>
            <a:chExt cx="3930884" cy="175069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2A62023-6B13-4438-BA32-68AF38CA1241}"/>
                </a:ext>
              </a:extLst>
            </p:cNvPr>
            <p:cNvSpPr/>
            <p:nvPr/>
          </p:nvSpPr>
          <p:spPr>
            <a:xfrm>
              <a:off x="4234919" y="3976558"/>
              <a:ext cx="3930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4. Visualization(?)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FB3B29D-5099-40CD-8AE6-EBBED3551015}"/>
                </a:ext>
              </a:extLst>
            </p:cNvPr>
            <p:cNvSpPr/>
            <p:nvPr/>
          </p:nvSpPr>
          <p:spPr>
            <a:xfrm>
              <a:off x="4269644" y="4526921"/>
              <a:ext cx="282771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時域圖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頻譜圖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熱圖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時域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頻域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BC6E0F6-A753-491A-98F6-945426891702}"/>
              </a:ext>
            </a:extLst>
          </p:cNvPr>
          <p:cNvGrpSpPr/>
          <p:nvPr/>
        </p:nvGrpSpPr>
        <p:grpSpPr>
          <a:xfrm>
            <a:off x="8806050" y="1555154"/>
            <a:ext cx="2747868" cy="983207"/>
            <a:chOff x="8806050" y="1555154"/>
            <a:chExt cx="2747868" cy="98320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61C57E5-4519-4A84-8640-488D3A8F42A7}"/>
                </a:ext>
              </a:extLst>
            </p:cNvPr>
            <p:cNvSpPr/>
            <p:nvPr/>
          </p:nvSpPr>
          <p:spPr>
            <a:xfrm>
              <a:off x="8806050" y="1555154"/>
              <a:ext cx="2747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5.</a:t>
              </a:r>
              <a:r>
                <a:rPr lang="zh-TW" altLang="en-US" sz="2800" dirty="0">
                  <a:latin typeface="Consolas" panose="020B0609020204030204" pitchFamily="49" charset="0"/>
                </a:rPr>
                <a:t> </a:t>
              </a:r>
              <a:r>
                <a:rPr lang="en-US" altLang="zh-TW" sz="2800" dirty="0">
                  <a:latin typeface="Consolas" panose="020B0609020204030204" pitchFamily="49" charset="0"/>
                </a:rPr>
                <a:t>Some extra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2E790A-6E99-418D-8D91-E4A716C3F0E9}"/>
                </a:ext>
              </a:extLst>
            </p:cNvPr>
            <p:cNvSpPr/>
            <p:nvPr/>
          </p:nvSpPr>
          <p:spPr>
            <a:xfrm>
              <a:off x="8840548" y="2076696"/>
              <a:ext cx="13423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諧波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CF3DF7B-D1B4-4810-ABB7-822D46F1B782}"/>
              </a:ext>
            </a:extLst>
          </p:cNvPr>
          <p:cNvGrpSpPr/>
          <p:nvPr/>
        </p:nvGrpSpPr>
        <p:grpSpPr>
          <a:xfrm>
            <a:off x="8806050" y="4003701"/>
            <a:ext cx="2747868" cy="984885"/>
            <a:chOff x="8806050" y="4003701"/>
            <a:chExt cx="2747868" cy="98488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C125ECD-4545-4D4E-BAFB-9E80DE9445DC}"/>
                </a:ext>
              </a:extLst>
            </p:cNvPr>
            <p:cNvSpPr/>
            <p:nvPr/>
          </p:nvSpPr>
          <p:spPr>
            <a:xfrm>
              <a:off x="8806050" y="4003701"/>
              <a:ext cx="2747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6. Conclusion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C696CB5-0683-46E8-B163-83C7F42D24D9}"/>
                </a:ext>
              </a:extLst>
            </p:cNvPr>
            <p:cNvSpPr/>
            <p:nvPr/>
          </p:nvSpPr>
          <p:spPr>
            <a:xfrm>
              <a:off x="8840548" y="4526921"/>
              <a:ext cx="1816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期許發展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BCA0ACB-FAD8-4B0C-8AE1-1B1D5B244F1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4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E0387-B744-4499-97BD-B75B2B5F37EF}"/>
              </a:ext>
            </a:extLst>
          </p:cNvPr>
          <p:cNvSpPr/>
          <p:nvPr/>
        </p:nvSpPr>
        <p:spPr>
          <a:xfrm>
            <a:off x="8476204" y="2833464"/>
            <a:ext cx="334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2400" dirty="0"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</a:rPr>
              <a:t>frequence</a:t>
            </a:r>
            <a:r>
              <a:rPr lang="en-US" altLang="zh-TW" sz="2400" dirty="0">
                <a:latin typeface="Consolas" panose="020B0609020204030204" pitchFamily="49" charset="0"/>
              </a:rPr>
              <a:t>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每秒震動的次數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BB884D1-5945-428A-A06C-BA560C5134A2}"/>
              </a:ext>
            </a:extLst>
          </p:cNvPr>
          <p:cNvSpPr/>
          <p:nvPr/>
        </p:nvSpPr>
        <p:spPr>
          <a:xfrm>
            <a:off x="8859893" y="3640797"/>
            <a:ext cx="244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1000Hz = 1kHz</a:t>
            </a:r>
            <a:endParaRPr lang="zh-TW" altLang="en-US" sz="2400" dirty="0">
              <a:solidFill>
                <a:srgbClr val="F443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229A7D-5DD9-49F0-B01D-E109F70BFF56}"/>
              </a:ext>
            </a:extLst>
          </p:cNvPr>
          <p:cNvSpPr/>
          <p:nvPr/>
        </p:nvSpPr>
        <p:spPr>
          <a:xfrm>
            <a:off x="8476204" y="1310450"/>
            <a:ext cx="3503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</a:t>
            </a:r>
            <a:r>
              <a:rPr lang="en-US" altLang="zh-TW" sz="2400" dirty="0">
                <a:latin typeface="Consolas" panose="020B0609020204030204" pitchFamily="49" charset="0"/>
              </a:rPr>
              <a:t>(period):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震動一次所需的時間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77E77D-5E04-4A06-865E-73D6873B19D1}"/>
              </a:ext>
            </a:extLst>
          </p:cNvPr>
          <p:cNvSpPr/>
          <p:nvPr/>
        </p:nvSpPr>
        <p:spPr>
          <a:xfrm>
            <a:off x="8859893" y="2086760"/>
            <a:ext cx="2448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0.001 sec</a:t>
            </a:r>
            <a:r>
              <a:rPr lang="zh-TW" altLang="en-US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586C5A3-E6BD-4AED-A3CF-8DEE756E848A}"/>
              </a:ext>
            </a:extLst>
          </p:cNvPr>
          <p:cNvGrpSpPr/>
          <p:nvPr/>
        </p:nvGrpSpPr>
        <p:grpSpPr>
          <a:xfrm>
            <a:off x="370493" y="1375171"/>
            <a:ext cx="7922461" cy="5010481"/>
            <a:chOff x="370493" y="1375171"/>
            <a:chExt cx="7922461" cy="5010481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FA059F5-23C9-49D4-9E32-E07F9E65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93" y="1375171"/>
              <a:ext cx="7861272" cy="5010481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B9F735D-BC40-4756-871C-9350F339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459372" y="2257063"/>
              <a:ext cx="0" cy="2605885"/>
            </a:xfrm>
            <a:prstGeom prst="straightConnector1">
              <a:avLst/>
            </a:prstGeom>
            <a:ln w="25400">
              <a:solidFill>
                <a:srgbClr val="F44336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501B277-21C2-4175-B05C-DA8DCC62E6B2}"/>
                </a:ext>
              </a:extLst>
            </p:cNvPr>
            <p:cNvSpPr/>
            <p:nvPr/>
          </p:nvSpPr>
          <p:spPr>
            <a:xfrm>
              <a:off x="5887065" y="5109605"/>
              <a:ext cx="17139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solidFill>
                    <a:srgbClr val="F44336"/>
                  </a:solidFill>
                  <a:latin typeface="Consolas" panose="020B0609020204030204" pitchFamily="49" charset="0"/>
                </a:rPr>
                <a:t>0.001</a:t>
              </a:r>
              <a:r>
                <a:rPr lang="zh-TW" altLang="en-US" sz="2400" dirty="0">
                  <a:solidFill>
                    <a:srgbClr val="F44336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2400" dirty="0">
                  <a:solidFill>
                    <a:srgbClr val="F44336"/>
                  </a:solidFill>
                  <a:latin typeface="Consolas" panose="020B0609020204030204" pitchFamily="49" charset="0"/>
                </a:rPr>
                <a:t>sec</a:t>
              </a:r>
              <a:endParaRPr lang="zh-TW" altLang="en-US" sz="2400" dirty="0">
                <a:solidFill>
                  <a:srgbClr val="F44336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6441DC2E-8682-4FFA-A1B7-8A22B3E46D69}"/>
                </a:ext>
              </a:extLst>
            </p:cNvPr>
            <p:cNvGrpSpPr/>
            <p:nvPr/>
          </p:nvGrpSpPr>
          <p:grpSpPr>
            <a:xfrm>
              <a:off x="2010419" y="1910615"/>
              <a:ext cx="4348817" cy="472052"/>
              <a:chOff x="2010419" y="1910615"/>
              <a:chExt cx="4348817" cy="472052"/>
            </a:xfrm>
          </p:grpSpPr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299FAA77-1DFE-490E-B051-DE27BE096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0419" y="2382667"/>
                <a:ext cx="4348817" cy="0"/>
              </a:xfrm>
              <a:prstGeom prst="straightConnector1">
                <a:avLst/>
              </a:prstGeom>
              <a:ln w="25400">
                <a:solidFill>
                  <a:srgbClr val="F44336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D054391-CB13-4CA6-B4E9-A24C7277D657}"/>
                  </a:ext>
                </a:extLst>
              </p:cNvPr>
              <p:cNvSpPr/>
              <p:nvPr/>
            </p:nvSpPr>
            <p:spPr>
              <a:xfrm>
                <a:off x="2963252" y="1910615"/>
                <a:ext cx="24431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一個</a:t>
                </a:r>
                <a:r>
                  <a:rPr lang="en-US" altLang="zh-TW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基本</a:t>
                </a:r>
                <a:r>
                  <a:rPr lang="en-US" altLang="zh-TW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週期</a:t>
                </a:r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2DE7630-A526-4337-9686-C2BD5374963B}"/>
                </a:ext>
              </a:extLst>
            </p:cNvPr>
            <p:cNvSpPr/>
            <p:nvPr/>
          </p:nvSpPr>
          <p:spPr>
            <a:xfrm>
              <a:off x="7542765" y="408356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F2C8BFC-4D4A-4B9A-92A4-4A8A52AE23B8}"/>
                </a:ext>
              </a:extLst>
            </p:cNvPr>
            <p:cNvSpPr/>
            <p:nvPr/>
          </p:nvSpPr>
          <p:spPr>
            <a:xfrm>
              <a:off x="1130391" y="1416783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8CAE7C3-C8A6-444D-A152-BECDB8517B9E}"/>
                </a:ext>
              </a:extLst>
            </p:cNvPr>
            <p:cNvSpPr/>
            <p:nvPr/>
          </p:nvSpPr>
          <p:spPr>
            <a:xfrm>
              <a:off x="1880580" y="5571270"/>
              <a:ext cx="182115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這是一個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聲音的波形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63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E0387-B744-4499-97BD-B75B2B5F37EF}"/>
              </a:ext>
            </a:extLst>
          </p:cNvPr>
          <p:cNvSpPr/>
          <p:nvPr/>
        </p:nvSpPr>
        <p:spPr>
          <a:xfrm>
            <a:off x="8476204" y="2833464"/>
            <a:ext cx="334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2400" dirty="0"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</a:rPr>
              <a:t>frequence</a:t>
            </a:r>
            <a:r>
              <a:rPr lang="en-US" altLang="zh-TW" sz="2400" dirty="0">
                <a:latin typeface="Consolas" panose="020B0609020204030204" pitchFamily="49" charset="0"/>
              </a:rPr>
              <a:t>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每秒震動的次數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BB884D1-5945-428A-A06C-BA560C5134A2}"/>
              </a:ext>
            </a:extLst>
          </p:cNvPr>
          <p:cNvSpPr/>
          <p:nvPr/>
        </p:nvSpPr>
        <p:spPr>
          <a:xfrm>
            <a:off x="8859893" y="3640797"/>
            <a:ext cx="244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1000Hz = 1kHz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229A7D-5DD9-49F0-B01D-E109F70BFF56}"/>
              </a:ext>
            </a:extLst>
          </p:cNvPr>
          <p:cNvSpPr/>
          <p:nvPr/>
        </p:nvSpPr>
        <p:spPr>
          <a:xfrm>
            <a:off x="8476204" y="1310450"/>
            <a:ext cx="3503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</a:t>
            </a:r>
            <a:r>
              <a:rPr lang="en-US" altLang="zh-TW" sz="2400" dirty="0">
                <a:latin typeface="Consolas" panose="020B0609020204030204" pitchFamily="49" charset="0"/>
              </a:rPr>
              <a:t>(period):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震動一次所需的時間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77E77D-5E04-4A06-865E-73D6873B19D1}"/>
              </a:ext>
            </a:extLst>
          </p:cNvPr>
          <p:cNvSpPr/>
          <p:nvPr/>
        </p:nvSpPr>
        <p:spPr>
          <a:xfrm>
            <a:off x="8859893" y="2086760"/>
            <a:ext cx="2332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 sec</a:t>
            </a:r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BD362E8-A50E-48C0-ADD7-C621776ABF67}"/>
              </a:ext>
            </a:extLst>
          </p:cNvPr>
          <p:cNvGrpSpPr/>
          <p:nvPr/>
        </p:nvGrpSpPr>
        <p:grpSpPr>
          <a:xfrm>
            <a:off x="370493" y="1375171"/>
            <a:ext cx="7922461" cy="5010481"/>
            <a:chOff x="370493" y="1375171"/>
            <a:chExt cx="7922461" cy="5010481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FA059F5-23C9-49D4-9E32-E07F9E65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93" y="1375171"/>
              <a:ext cx="7861272" cy="5010481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2DE7630-A526-4337-9686-C2BD5374963B}"/>
                </a:ext>
              </a:extLst>
            </p:cNvPr>
            <p:cNvSpPr/>
            <p:nvPr/>
          </p:nvSpPr>
          <p:spPr>
            <a:xfrm>
              <a:off x="7542765" y="408356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F2C8BFC-4D4A-4B9A-92A4-4A8A52AE23B8}"/>
                </a:ext>
              </a:extLst>
            </p:cNvPr>
            <p:cNvSpPr/>
            <p:nvPr/>
          </p:nvSpPr>
          <p:spPr>
            <a:xfrm>
              <a:off x="1130391" y="1416783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E2B3F916-762E-41C8-8251-CB33B2D80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9221" y="2603131"/>
              <a:ext cx="0" cy="1431804"/>
            </a:xfrm>
            <a:prstGeom prst="straightConnector1">
              <a:avLst/>
            </a:prstGeom>
            <a:ln w="25400">
              <a:solidFill>
                <a:srgbClr val="F4433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6526517-CAD6-49C5-A40C-EB5072378CDB}"/>
              </a:ext>
            </a:extLst>
          </p:cNvPr>
          <p:cNvSpPr/>
          <p:nvPr/>
        </p:nvSpPr>
        <p:spPr>
          <a:xfrm>
            <a:off x="8476204" y="4356478"/>
            <a:ext cx="334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(amplitude):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聲音的能量大小。可以用音壓轉換得到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SPL)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00B183-17A8-49CC-9489-83ECF6A32CC9}"/>
              </a:ext>
            </a:extLst>
          </p:cNvPr>
          <p:cNvSpPr/>
          <p:nvPr/>
        </p:nvSpPr>
        <p:spPr>
          <a:xfrm>
            <a:off x="1880580" y="5571270"/>
            <a:ext cx="1821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聲音的波形</a:t>
            </a:r>
          </a:p>
        </p:txBody>
      </p:sp>
    </p:spTree>
    <p:extLst>
      <p:ext uri="{BB962C8B-B14F-4D97-AF65-F5344CB8AC3E}">
        <p14:creationId xmlns:p14="http://schemas.microsoft.com/office/powerpoint/2010/main" val="419462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E0387-B744-4499-97BD-B75B2B5F37EF}"/>
              </a:ext>
            </a:extLst>
          </p:cNvPr>
          <p:cNvSpPr/>
          <p:nvPr/>
        </p:nvSpPr>
        <p:spPr>
          <a:xfrm>
            <a:off x="8476204" y="2833464"/>
            <a:ext cx="334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2400" dirty="0"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</a:rPr>
              <a:t>frequence</a:t>
            </a:r>
            <a:r>
              <a:rPr lang="en-US" altLang="zh-TW" sz="2400" dirty="0">
                <a:latin typeface="Consolas" panose="020B0609020204030204" pitchFamily="49" charset="0"/>
              </a:rPr>
              <a:t>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每秒震動的次數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673BE4D-AC81-4465-B56A-F01D70AF317E}"/>
              </a:ext>
            </a:extLst>
          </p:cNvPr>
          <p:cNvSpPr/>
          <p:nvPr/>
        </p:nvSpPr>
        <p:spPr>
          <a:xfrm>
            <a:off x="8476204" y="4356478"/>
            <a:ext cx="334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(amplitude):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聲音的能量大小。可以用音壓轉換得到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SPL)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BB884D1-5945-428A-A06C-BA560C5134A2}"/>
              </a:ext>
            </a:extLst>
          </p:cNvPr>
          <p:cNvSpPr/>
          <p:nvPr/>
        </p:nvSpPr>
        <p:spPr>
          <a:xfrm>
            <a:off x="8859893" y="3640797"/>
            <a:ext cx="244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1000Hz = 1kHz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229A7D-5DD9-49F0-B01D-E109F70BFF56}"/>
              </a:ext>
            </a:extLst>
          </p:cNvPr>
          <p:cNvSpPr/>
          <p:nvPr/>
        </p:nvSpPr>
        <p:spPr>
          <a:xfrm>
            <a:off x="8476204" y="1310450"/>
            <a:ext cx="3503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</a:t>
            </a:r>
            <a:r>
              <a:rPr lang="en-US" altLang="zh-TW" sz="2400" dirty="0">
                <a:latin typeface="Consolas" panose="020B0609020204030204" pitchFamily="49" charset="0"/>
              </a:rPr>
              <a:t>(period):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震動一次所需的時間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77E77D-5E04-4A06-865E-73D6873B19D1}"/>
              </a:ext>
            </a:extLst>
          </p:cNvPr>
          <p:cNvSpPr/>
          <p:nvPr/>
        </p:nvSpPr>
        <p:spPr>
          <a:xfrm>
            <a:off x="8859893" y="2086760"/>
            <a:ext cx="2332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 sec</a:t>
            </a:r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pic>
        <p:nvPicPr>
          <p:cNvPr id="15" name="Picture 2" descr="https://miro.medium.com/max/5938/1*XG0Nnb0-WdfUbSIGo_UTrw.png">
            <a:extLst>
              <a:ext uri="{FF2B5EF4-FFF2-40B4-BE49-F238E27FC236}">
                <a16:creationId xmlns:a16="http://schemas.microsoft.com/office/drawing/2014/main" id="{F802F15A-3438-44A7-8394-55CBAEAB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3" y="1591835"/>
            <a:ext cx="7998541" cy="367433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4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D2262F-32EF-4602-83F6-73C1E788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856" y="2934791"/>
            <a:ext cx="7004651" cy="36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C7EA9F-ABF0-42DB-B730-52D6A0BF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3" y="1362482"/>
            <a:ext cx="7149230" cy="360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55D895-D193-4BE5-83ED-B919D3FB522D}"/>
              </a:ext>
            </a:extLst>
          </p:cNvPr>
          <p:cNvSpPr/>
          <p:nvPr/>
        </p:nvSpPr>
        <p:spPr>
          <a:xfrm>
            <a:off x="7755857" y="1362482"/>
            <a:ext cx="4065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音色 </a:t>
            </a:r>
            <a:r>
              <a:rPr lang="en-US" altLang="zh-TW" sz="2400" dirty="0">
                <a:latin typeface="Consolas" panose="020B0609020204030204" pitchFamily="49" charset="0"/>
              </a:rPr>
              <a:t>(timbre):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不同的頻率的組成，形成不同的波形，形成不同的音色。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7B2F97-7416-4B8A-BDCB-EDAE81CB2454}"/>
              </a:ext>
            </a:extLst>
          </p:cNvPr>
          <p:cNvSpPr/>
          <p:nvPr/>
        </p:nvSpPr>
        <p:spPr>
          <a:xfrm>
            <a:off x="1106404" y="4475211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f2(x)=sin(2x)+sin(3x)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0B8866-2E52-4CC4-9F7D-A5F67D8C15BC}"/>
              </a:ext>
            </a:extLst>
          </p:cNvPr>
          <p:cNvSpPr/>
          <p:nvPr/>
        </p:nvSpPr>
        <p:spPr>
          <a:xfrm>
            <a:off x="6724054" y="331963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4F6C0F-01E9-40B6-A5B6-09E516549E25}"/>
              </a:ext>
            </a:extLst>
          </p:cNvPr>
          <p:cNvSpPr/>
          <p:nvPr/>
        </p:nvSpPr>
        <p:spPr>
          <a:xfrm>
            <a:off x="11065113" y="433468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98E4F1-91ED-4DAA-ACD4-57365E2BD08A}"/>
              </a:ext>
            </a:extLst>
          </p:cNvPr>
          <p:cNvSpPr/>
          <p:nvPr/>
        </p:nvSpPr>
        <p:spPr>
          <a:xfrm>
            <a:off x="463090" y="1417139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60F6DD-1F86-427A-AC76-E5F82C3F6477}"/>
              </a:ext>
            </a:extLst>
          </p:cNvPr>
          <p:cNvSpPr/>
          <p:nvPr/>
        </p:nvSpPr>
        <p:spPr>
          <a:xfrm>
            <a:off x="5261716" y="6062311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f1(x)=sin(x)+sin(3x)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356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D40A89-495C-4FEC-8B03-2A32989E2B47}"/>
              </a:ext>
            </a:extLst>
          </p:cNvPr>
          <p:cNvSpPr/>
          <p:nvPr/>
        </p:nvSpPr>
        <p:spPr>
          <a:xfrm>
            <a:off x="689263" y="360459"/>
            <a:ext cx="6096000" cy="75713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介紹聲音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聲音基本特性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時域、頻域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操作聲音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資料使用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套件: 讀取、解讀、寫入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製造聲音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萃取聲音特徵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傅立葉轉換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 基底的概念: 顏色、直角坐標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 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振幅、轉換結果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視覺化呈現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聲音補充小知識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諧波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如何準備聲音類型的訓練資料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後續發展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377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24CEC61-BD33-43F7-985A-CB836FC2B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t="34797" r="343" b="29252"/>
          <a:stretch/>
        </p:blipFill>
        <p:spPr>
          <a:xfrm>
            <a:off x="492167" y="5324350"/>
            <a:ext cx="6626367" cy="13368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13DFD6-1036-4E70-A540-B10EDF6BF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3" t="20132" b="15158"/>
          <a:stretch/>
        </p:blipFill>
        <p:spPr>
          <a:xfrm>
            <a:off x="492167" y="1277618"/>
            <a:ext cx="6626367" cy="239572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10BDE31-4E72-4EA3-855A-3F94EC119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1" r="1803" b="28836"/>
          <a:stretch/>
        </p:blipFill>
        <p:spPr>
          <a:xfrm>
            <a:off x="492167" y="3785616"/>
            <a:ext cx="6626367" cy="14081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0BEB35C-DAF4-4007-8FA6-B681DBF44A08}"/>
              </a:ext>
            </a:extLst>
          </p:cNvPr>
          <p:cNvCxnSpPr>
            <a:cxnSpLocks/>
          </p:cNvCxnSpPr>
          <p:nvPr/>
        </p:nvCxnSpPr>
        <p:spPr>
          <a:xfrm flipV="1">
            <a:off x="4618468" y="2489200"/>
            <a:ext cx="0" cy="349504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4DC2E55-CC7F-49F6-B7DA-45530187C853}"/>
              </a:ext>
            </a:extLst>
          </p:cNvPr>
          <p:cNvCxnSpPr>
            <a:cxnSpLocks/>
          </p:cNvCxnSpPr>
          <p:nvPr/>
        </p:nvCxnSpPr>
        <p:spPr>
          <a:xfrm flipV="1">
            <a:off x="2042470" y="2489200"/>
            <a:ext cx="0" cy="34950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41217ED2-697B-4E17-9CCA-4170DA2F4222}"/>
              </a:ext>
            </a:extLst>
          </p:cNvPr>
          <p:cNvCxnSpPr>
            <a:cxnSpLocks/>
          </p:cNvCxnSpPr>
          <p:nvPr/>
        </p:nvCxnSpPr>
        <p:spPr>
          <a:xfrm flipV="1">
            <a:off x="1520143" y="1585608"/>
            <a:ext cx="0" cy="43986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083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時間域、頻率域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62C595A-DD15-4B68-ABA2-4EE564B9D496}"/>
              </a:ext>
            </a:extLst>
          </p:cNvPr>
          <p:cNvGrpSpPr/>
          <p:nvPr/>
        </p:nvGrpSpPr>
        <p:grpSpPr>
          <a:xfrm>
            <a:off x="1518214" y="1585607"/>
            <a:ext cx="0" cy="4398634"/>
            <a:chOff x="1518214" y="1585607"/>
            <a:chExt cx="0" cy="4398634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0E77335C-5C13-4A68-A0DA-460B4E2FF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214" y="1585607"/>
              <a:ext cx="0" cy="903593"/>
            </a:xfrm>
            <a:prstGeom prst="straightConnector1">
              <a:avLst/>
            </a:prstGeom>
            <a:ln w="25400">
              <a:solidFill>
                <a:srgbClr val="DC6B6B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1AE21FA-7AB4-4B92-A1E6-E58D2B23B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214" y="4003041"/>
              <a:ext cx="0" cy="497839"/>
            </a:xfrm>
            <a:prstGeom prst="straightConnector1">
              <a:avLst/>
            </a:prstGeom>
            <a:ln w="25400">
              <a:solidFill>
                <a:srgbClr val="609A6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A917BF20-B17E-4924-90EC-D7E10C728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214" y="5628640"/>
              <a:ext cx="0" cy="355601"/>
            </a:xfrm>
            <a:prstGeom prst="straightConnector1">
              <a:avLst/>
            </a:prstGeom>
            <a:ln w="25400">
              <a:solidFill>
                <a:srgbClr val="42B1D6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175A7CD-BDBF-44BA-8EDA-77202C13AF49}"/>
              </a:ext>
            </a:extLst>
          </p:cNvPr>
          <p:cNvGrpSpPr/>
          <p:nvPr/>
        </p:nvGrpSpPr>
        <p:grpSpPr>
          <a:xfrm>
            <a:off x="2042470" y="2489200"/>
            <a:ext cx="0" cy="3495042"/>
            <a:chOff x="2042470" y="2489200"/>
            <a:chExt cx="0" cy="3495042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B0E23809-8498-4639-8844-0DCF07CDE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2470" y="2489200"/>
              <a:ext cx="0" cy="1"/>
            </a:xfrm>
            <a:prstGeom prst="straightConnector1">
              <a:avLst/>
            </a:prstGeom>
            <a:ln w="25400">
              <a:solidFill>
                <a:srgbClr val="DC6B6B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B16FDA7-6308-4566-81C9-34D5CE3D37F4}"/>
                </a:ext>
              </a:extLst>
            </p:cNvPr>
            <p:cNvCxnSpPr>
              <a:cxnSpLocks/>
            </p:cNvCxnSpPr>
            <p:nvPr/>
          </p:nvCxnSpPr>
          <p:spPr>
            <a:xfrm>
              <a:off x="2042470" y="4500881"/>
              <a:ext cx="0" cy="327151"/>
            </a:xfrm>
            <a:prstGeom prst="straightConnector1">
              <a:avLst/>
            </a:prstGeom>
            <a:ln w="25400">
              <a:solidFill>
                <a:srgbClr val="609A6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4D1D07E0-6152-4AC4-ABEF-11170B20B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2470" y="5628640"/>
              <a:ext cx="0" cy="355602"/>
            </a:xfrm>
            <a:prstGeom prst="straightConnector1">
              <a:avLst/>
            </a:prstGeom>
            <a:ln w="25400">
              <a:solidFill>
                <a:srgbClr val="42B1D6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4F2060C-D36C-4F85-956A-8E04FEFADCBB}"/>
              </a:ext>
            </a:extLst>
          </p:cNvPr>
          <p:cNvGrpSpPr/>
          <p:nvPr/>
        </p:nvGrpSpPr>
        <p:grpSpPr>
          <a:xfrm>
            <a:off x="4614705" y="2489201"/>
            <a:ext cx="0" cy="4046854"/>
            <a:chOff x="4614705" y="2489201"/>
            <a:chExt cx="0" cy="4046854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358FD0F6-A926-41AD-9403-24DDB07A8DE3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05" y="2489201"/>
              <a:ext cx="0" cy="1095663"/>
            </a:xfrm>
            <a:prstGeom prst="straightConnector1">
              <a:avLst/>
            </a:prstGeom>
            <a:ln w="25400">
              <a:solidFill>
                <a:srgbClr val="DC6B6B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DDECAF0-A8FA-4414-9D82-8FA249D9927E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05" y="4500881"/>
              <a:ext cx="0" cy="510031"/>
            </a:xfrm>
            <a:prstGeom prst="straightConnector1">
              <a:avLst/>
            </a:prstGeom>
            <a:ln w="25400">
              <a:solidFill>
                <a:srgbClr val="609A6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367CB55F-36C9-43FD-A04B-B76F99BE2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05" y="5984242"/>
              <a:ext cx="0" cy="551813"/>
            </a:xfrm>
            <a:prstGeom prst="straightConnector1">
              <a:avLst/>
            </a:prstGeom>
            <a:ln w="25400">
              <a:solidFill>
                <a:srgbClr val="42B1D6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AB435B69-4367-42E2-B4D1-39DDAE048A0B}"/>
              </a:ext>
            </a:extLst>
          </p:cNvPr>
          <p:cNvSpPr/>
          <p:nvPr/>
        </p:nvSpPr>
        <p:spPr>
          <a:xfrm>
            <a:off x="6436751" y="2633692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55BDAA1-DE77-4A0D-B714-5B7B71EEC029}"/>
              </a:ext>
            </a:extLst>
          </p:cNvPr>
          <p:cNvSpPr/>
          <p:nvPr/>
        </p:nvSpPr>
        <p:spPr>
          <a:xfrm>
            <a:off x="554298" y="127761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476A7A0-E370-4F1F-B601-0B90CC41AA68}"/>
              </a:ext>
            </a:extLst>
          </p:cNvPr>
          <p:cNvSpPr/>
          <p:nvPr/>
        </p:nvSpPr>
        <p:spPr>
          <a:xfrm>
            <a:off x="7118534" y="2716057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DC686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f(x)=sin(2x)+sin(3x)</a:t>
            </a:r>
            <a:endParaRPr lang="zh-TW" altLang="en-US" sz="2400" dirty="0">
              <a:solidFill>
                <a:srgbClr val="DC6868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FC4E510-3049-4C86-920D-91B1713156E7}"/>
              </a:ext>
            </a:extLst>
          </p:cNvPr>
          <p:cNvSpPr/>
          <p:nvPr/>
        </p:nvSpPr>
        <p:spPr>
          <a:xfrm>
            <a:off x="7301414" y="4294231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h2(x)=sin(3x)</a:t>
            </a:r>
          </a:p>
          <a:p>
            <a:r>
              <a:rPr lang="zh-TW" altLang="en-US" sz="2400" b="1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rgbClr val="669E69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8B37060-9DE5-4353-B68F-3C9001C97B07}"/>
              </a:ext>
            </a:extLst>
          </p:cNvPr>
          <p:cNvSpPr/>
          <p:nvPr/>
        </p:nvSpPr>
        <p:spPr>
          <a:xfrm>
            <a:off x="7301414" y="5633135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h1(x)=sin(2x)</a:t>
            </a:r>
          </a:p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040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E1F68199-B39F-4429-BEEF-CF9AEE1AD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t="34797" r="343" b="29252"/>
          <a:stretch/>
        </p:blipFill>
        <p:spPr>
          <a:xfrm>
            <a:off x="492167" y="5324350"/>
            <a:ext cx="6626367" cy="13368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9495B56-6692-447D-A38D-6E82844CC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91" r="1803" b="28836"/>
          <a:stretch/>
        </p:blipFill>
        <p:spPr>
          <a:xfrm>
            <a:off x="492167" y="3785616"/>
            <a:ext cx="6626367" cy="14081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13DFD6-1036-4E70-A540-B10EDF6BF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3" t="20132" b="15158"/>
          <a:stretch/>
        </p:blipFill>
        <p:spPr>
          <a:xfrm>
            <a:off x="492167" y="1277618"/>
            <a:ext cx="6626367" cy="239572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083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時間域、頻率域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9224208-4076-4EBB-A765-BF294269264E}"/>
              </a:ext>
            </a:extLst>
          </p:cNvPr>
          <p:cNvSpPr/>
          <p:nvPr/>
        </p:nvSpPr>
        <p:spPr>
          <a:xfrm>
            <a:off x="7118534" y="2716057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DC686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f(x)=sin(2x)+sin(3x)</a:t>
            </a:r>
            <a:endParaRPr lang="zh-TW" altLang="en-US" sz="2400" dirty="0">
              <a:solidFill>
                <a:srgbClr val="DC6868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14C0CF9-3437-4735-98FC-8D3EDE9D9FDD}"/>
              </a:ext>
            </a:extLst>
          </p:cNvPr>
          <p:cNvSpPr/>
          <p:nvPr/>
        </p:nvSpPr>
        <p:spPr>
          <a:xfrm>
            <a:off x="7301414" y="4294231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h2(x)=sin(3x)</a:t>
            </a:r>
          </a:p>
          <a:p>
            <a:r>
              <a:rPr lang="zh-TW" altLang="en-US" sz="2400" b="1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rgbClr val="669E69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EC83F51-83E8-40AD-A7C8-B8E69680EBB3}"/>
              </a:ext>
            </a:extLst>
          </p:cNvPr>
          <p:cNvSpPr/>
          <p:nvPr/>
        </p:nvSpPr>
        <p:spPr>
          <a:xfrm>
            <a:off x="7301414" y="5633135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h1(x)=sin(2x)</a:t>
            </a:r>
          </a:p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359AA50-96D1-4F14-9D93-6DEEED49FC66}"/>
              </a:ext>
            </a:extLst>
          </p:cNvPr>
          <p:cNvSpPr/>
          <p:nvPr/>
        </p:nvSpPr>
        <p:spPr>
          <a:xfrm>
            <a:off x="6436751" y="2633692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BA155E9-09E8-4A74-A34C-D304ED94EBE6}"/>
              </a:ext>
            </a:extLst>
          </p:cNvPr>
          <p:cNvGrpSpPr/>
          <p:nvPr/>
        </p:nvGrpSpPr>
        <p:grpSpPr>
          <a:xfrm>
            <a:off x="1610027" y="4039650"/>
            <a:ext cx="4649903" cy="2340830"/>
            <a:chOff x="1610027" y="4039650"/>
            <a:chExt cx="4649903" cy="234083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598DA8F5-A379-4F53-A812-B592893F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0027" y="4039650"/>
              <a:ext cx="4609263" cy="234083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453A8F0-B9B3-4A59-B238-B652533A44E4}"/>
                </a:ext>
              </a:extLst>
            </p:cNvPr>
            <p:cNvSpPr/>
            <p:nvPr/>
          </p:nvSpPr>
          <p:spPr>
            <a:xfrm>
              <a:off x="5509741" y="547264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頻率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87BCD94-AA0A-48C8-BB9A-2A18CBEE43E4}"/>
                </a:ext>
              </a:extLst>
            </p:cNvPr>
            <p:cNvSpPr/>
            <p:nvPr/>
          </p:nvSpPr>
          <p:spPr>
            <a:xfrm>
              <a:off x="2037947" y="409529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B36EB44D-9CA7-4DCE-AE2F-95BF7F278418}"/>
              </a:ext>
            </a:extLst>
          </p:cNvPr>
          <p:cNvSpPr/>
          <p:nvPr/>
        </p:nvSpPr>
        <p:spPr>
          <a:xfrm>
            <a:off x="554298" y="127761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</p:spTree>
    <p:extLst>
      <p:ext uri="{BB962C8B-B14F-4D97-AF65-F5344CB8AC3E}">
        <p14:creationId xmlns:p14="http://schemas.microsoft.com/office/powerpoint/2010/main" val="225374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083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時間域、頻率域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311DED-9190-4341-A9B7-09A56455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1" y="3015643"/>
            <a:ext cx="6230413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02842F-8CE0-4790-9C69-3103A3233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004" y="1239010"/>
            <a:ext cx="7520268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92745E8-9BA3-420E-AD35-9B4BE1817134}"/>
              </a:ext>
            </a:extLst>
          </p:cNvPr>
          <p:cNvSpPr/>
          <p:nvPr/>
        </p:nvSpPr>
        <p:spPr>
          <a:xfrm>
            <a:off x="899738" y="2994504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7AFE41-D50B-48E7-8851-4DE549050C0E}"/>
              </a:ext>
            </a:extLst>
          </p:cNvPr>
          <p:cNvSpPr/>
          <p:nvPr/>
        </p:nvSpPr>
        <p:spPr>
          <a:xfrm>
            <a:off x="4557338" y="1219219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19FBD7-FDAF-4117-A2B9-521CC91093F5}"/>
              </a:ext>
            </a:extLst>
          </p:cNvPr>
          <p:cNvSpPr/>
          <p:nvPr/>
        </p:nvSpPr>
        <p:spPr>
          <a:xfrm>
            <a:off x="10846363" y="3028890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A4D64F7-377C-4F10-A875-1CA7A95C6921}"/>
              </a:ext>
            </a:extLst>
          </p:cNvPr>
          <p:cNvSpPr/>
          <p:nvPr/>
        </p:nvSpPr>
        <p:spPr>
          <a:xfrm>
            <a:off x="5927265" y="5875324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E3BB600D-599D-4754-A6FE-9F55EAC73D28}"/>
              </a:ext>
            </a:extLst>
          </p:cNvPr>
          <p:cNvSpPr/>
          <p:nvPr/>
        </p:nvSpPr>
        <p:spPr>
          <a:xfrm>
            <a:off x="2825368" y="2107439"/>
            <a:ext cx="1087120" cy="1087120"/>
          </a:xfrm>
          <a:prstGeom prst="arc">
            <a:avLst>
              <a:gd name="adj1" fmla="val 11316231"/>
              <a:gd name="adj2" fmla="val 17315464"/>
            </a:avLst>
          </a:prstGeom>
          <a:ln w="38100" cap="rnd">
            <a:solidFill>
              <a:srgbClr val="194A8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58E99ACC-DD09-4BA7-AAAA-AAE85285B99A}"/>
              </a:ext>
            </a:extLst>
          </p:cNvPr>
          <p:cNvSpPr/>
          <p:nvPr/>
        </p:nvSpPr>
        <p:spPr>
          <a:xfrm rot="16200000" flipV="1">
            <a:off x="6668018" y="4234075"/>
            <a:ext cx="1087120" cy="1087120"/>
          </a:xfrm>
          <a:prstGeom prst="arc">
            <a:avLst>
              <a:gd name="adj1" fmla="val 9926575"/>
              <a:gd name="adj2" fmla="val 16077920"/>
            </a:avLst>
          </a:prstGeom>
          <a:ln w="38100" cap="rnd">
            <a:solidFill>
              <a:srgbClr val="194A8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0C30CC-7EC2-4C1C-B02C-5F55E1C9BD7A}"/>
              </a:ext>
            </a:extLst>
          </p:cNvPr>
          <p:cNvSpPr/>
          <p:nvPr/>
        </p:nvSpPr>
        <p:spPr>
          <a:xfrm>
            <a:off x="1274832" y="1665661"/>
            <a:ext cx="1772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2400" b="1" dirty="0">
              <a:solidFill>
                <a:srgbClr val="194A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2C9B93-7794-4E21-ACF1-54E73FFE0B46}"/>
              </a:ext>
            </a:extLst>
          </p:cNvPr>
          <p:cNvSpPr/>
          <p:nvPr/>
        </p:nvSpPr>
        <p:spPr>
          <a:xfrm>
            <a:off x="7940618" y="5279294"/>
            <a:ext cx="2127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u="sng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逆</a:t>
            </a:r>
            <a:r>
              <a:rPr lang="zh-TW" altLang="en-US" sz="24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2400" b="1" dirty="0">
              <a:solidFill>
                <a:srgbClr val="194A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16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505F9-A506-46FA-A3A4-16102E816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" t="1881" r="3475" b="15427"/>
          <a:stretch/>
        </p:blipFill>
        <p:spPr>
          <a:xfrm>
            <a:off x="527597" y="1864764"/>
            <a:ext cx="5250840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4C2C05-A366-4D9F-8E9D-10AE6E6D29D9}"/>
              </a:ext>
            </a:extLst>
          </p:cNvPr>
          <p:cNvSpPr/>
          <p:nvPr/>
        </p:nvSpPr>
        <p:spPr>
          <a:xfrm>
            <a:off x="1602506" y="1217097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Analog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A7A397-03C9-466F-9232-193B167C663A}"/>
              </a:ext>
            </a:extLst>
          </p:cNvPr>
          <p:cNvSpPr/>
          <p:nvPr/>
        </p:nvSpPr>
        <p:spPr>
          <a:xfrm>
            <a:off x="7454666" y="1217097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Digital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914F84-DF02-41FC-9996-6398CBB43A92}"/>
              </a:ext>
            </a:extLst>
          </p:cNvPr>
          <p:cNvSpPr/>
          <p:nvPr/>
        </p:nvSpPr>
        <p:spPr>
          <a:xfrm>
            <a:off x="394884" y="4856073"/>
            <a:ext cx="5250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「連續的訊號」稱為類比訊號。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大自然裡一切的訊號，包括我們聽到的聲音、看到的影像，都屬於類比訊號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9B1FA7A-0E4E-49FA-991A-68C537C01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09"/>
          <a:stretch/>
        </p:blipFill>
        <p:spPr>
          <a:xfrm>
            <a:off x="6413564" y="1864764"/>
            <a:ext cx="5250839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CEA841F-B1B6-4DF9-BFEB-1BCAA86B806A}"/>
              </a:ext>
            </a:extLst>
          </p:cNvPr>
          <p:cNvSpPr/>
          <p:nvPr/>
        </p:nvSpPr>
        <p:spPr>
          <a:xfrm>
            <a:off x="6380310" y="4856073"/>
            <a:ext cx="525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「不連續的訊號」稱為數位訊號。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將連續的類比訊號變成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兩種不連續的訊號，如：電腦運算時，只有低電壓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(0V 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與高電壓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(1V)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3F1A60-667B-410C-BD5D-E56EC8B5332D}"/>
              </a:ext>
            </a:extLst>
          </p:cNvPr>
          <p:cNvSpPr/>
          <p:nvPr/>
        </p:nvSpPr>
        <p:spPr>
          <a:xfrm>
            <a:off x="703568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CF719F-D1F5-474B-ACBA-67E3F9831B68}"/>
              </a:ext>
            </a:extLst>
          </p:cNvPr>
          <p:cNvSpPr/>
          <p:nvPr/>
        </p:nvSpPr>
        <p:spPr>
          <a:xfrm>
            <a:off x="757226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B04AF3-A2B9-40CD-ABAE-5143EAB51AC3}"/>
              </a:ext>
            </a:extLst>
          </p:cNvPr>
          <p:cNvSpPr/>
          <p:nvPr/>
        </p:nvSpPr>
        <p:spPr>
          <a:xfrm>
            <a:off x="810082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2C33BC-8B36-4920-9D95-8FD50ED0668F}"/>
              </a:ext>
            </a:extLst>
          </p:cNvPr>
          <p:cNvSpPr/>
          <p:nvPr/>
        </p:nvSpPr>
        <p:spPr>
          <a:xfrm>
            <a:off x="863740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EFC9FE-0811-42CB-9F8B-A42BB1D4CD37}"/>
              </a:ext>
            </a:extLst>
          </p:cNvPr>
          <p:cNvSpPr/>
          <p:nvPr/>
        </p:nvSpPr>
        <p:spPr>
          <a:xfrm>
            <a:off x="916596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1C83ED-B680-422C-A0BD-6A1DCF067563}"/>
              </a:ext>
            </a:extLst>
          </p:cNvPr>
          <p:cNvSpPr/>
          <p:nvPr/>
        </p:nvSpPr>
        <p:spPr>
          <a:xfrm>
            <a:off x="9694529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09D3EB-76FB-40A9-AD68-8AC9A3823E6B}"/>
              </a:ext>
            </a:extLst>
          </p:cNvPr>
          <p:cNvSpPr/>
          <p:nvPr/>
        </p:nvSpPr>
        <p:spPr>
          <a:xfrm>
            <a:off x="1023110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D3FC50-B1EF-43A6-BF75-092791E71882}"/>
              </a:ext>
            </a:extLst>
          </p:cNvPr>
          <p:cNvSpPr/>
          <p:nvPr/>
        </p:nvSpPr>
        <p:spPr>
          <a:xfrm>
            <a:off x="10759666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97FC1CC-920C-40F2-A79C-CA6E6EEC8B58}"/>
              </a:ext>
            </a:extLst>
          </p:cNvPr>
          <p:cNvSpPr/>
          <p:nvPr/>
        </p:nvSpPr>
        <p:spPr>
          <a:xfrm>
            <a:off x="5097696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1EDCA1-2F51-43D8-B03E-5B20FE161B7E}"/>
              </a:ext>
            </a:extLst>
          </p:cNvPr>
          <p:cNvSpPr/>
          <p:nvPr/>
        </p:nvSpPr>
        <p:spPr>
          <a:xfrm>
            <a:off x="10999740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427046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505F9-A506-46FA-A3A4-16102E816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" t="1881" r="3475" b="15427"/>
          <a:stretch/>
        </p:blipFill>
        <p:spPr>
          <a:xfrm>
            <a:off x="527597" y="1864764"/>
            <a:ext cx="5250840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4C2C05-A366-4D9F-8E9D-10AE6E6D29D9}"/>
              </a:ext>
            </a:extLst>
          </p:cNvPr>
          <p:cNvSpPr/>
          <p:nvPr/>
        </p:nvSpPr>
        <p:spPr>
          <a:xfrm>
            <a:off x="1602506" y="1217097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Analog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A7A397-03C9-466F-9232-193B167C663A}"/>
              </a:ext>
            </a:extLst>
          </p:cNvPr>
          <p:cNvSpPr/>
          <p:nvPr/>
        </p:nvSpPr>
        <p:spPr>
          <a:xfrm>
            <a:off x="7454666" y="1217097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Digital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914F84-DF02-41FC-9996-6398CBB43A92}"/>
              </a:ext>
            </a:extLst>
          </p:cNvPr>
          <p:cNvSpPr/>
          <p:nvPr/>
        </p:nvSpPr>
        <p:spPr>
          <a:xfrm>
            <a:off x="394884" y="4856073"/>
            <a:ext cx="5250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「連續的訊號」稱為類比訊號。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大自然裡一切的訊號，包括我們聽到的聲音、看到的影像，都屬於類比訊號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9B1FA7A-0E4E-49FA-991A-68C537C01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09"/>
          <a:stretch/>
        </p:blipFill>
        <p:spPr>
          <a:xfrm>
            <a:off x="6413564" y="1864764"/>
            <a:ext cx="5250839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CEA841F-B1B6-4DF9-BFEB-1BCAA86B806A}"/>
              </a:ext>
            </a:extLst>
          </p:cNvPr>
          <p:cNvSpPr/>
          <p:nvPr/>
        </p:nvSpPr>
        <p:spPr>
          <a:xfrm>
            <a:off x="6380310" y="4856073"/>
            <a:ext cx="525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「不連續的訊號」稱為數位訊號。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將連續的類比訊號變成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兩種不連續的訊號，如：電腦運算時，只有低電壓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(0V 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與高電壓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(1V)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3F1A60-667B-410C-BD5D-E56EC8B5332D}"/>
              </a:ext>
            </a:extLst>
          </p:cNvPr>
          <p:cNvSpPr/>
          <p:nvPr/>
        </p:nvSpPr>
        <p:spPr>
          <a:xfrm>
            <a:off x="703568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CF719F-D1F5-474B-ACBA-67E3F9831B68}"/>
              </a:ext>
            </a:extLst>
          </p:cNvPr>
          <p:cNvSpPr/>
          <p:nvPr/>
        </p:nvSpPr>
        <p:spPr>
          <a:xfrm>
            <a:off x="757226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B04AF3-A2B9-40CD-ABAE-5143EAB51AC3}"/>
              </a:ext>
            </a:extLst>
          </p:cNvPr>
          <p:cNvSpPr/>
          <p:nvPr/>
        </p:nvSpPr>
        <p:spPr>
          <a:xfrm>
            <a:off x="810082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2C33BC-8B36-4920-9D95-8FD50ED0668F}"/>
              </a:ext>
            </a:extLst>
          </p:cNvPr>
          <p:cNvSpPr/>
          <p:nvPr/>
        </p:nvSpPr>
        <p:spPr>
          <a:xfrm>
            <a:off x="863740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EFC9FE-0811-42CB-9F8B-A42BB1D4CD37}"/>
              </a:ext>
            </a:extLst>
          </p:cNvPr>
          <p:cNvSpPr/>
          <p:nvPr/>
        </p:nvSpPr>
        <p:spPr>
          <a:xfrm>
            <a:off x="916596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1C83ED-B680-422C-A0BD-6A1DCF067563}"/>
              </a:ext>
            </a:extLst>
          </p:cNvPr>
          <p:cNvSpPr/>
          <p:nvPr/>
        </p:nvSpPr>
        <p:spPr>
          <a:xfrm>
            <a:off x="9694529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09D3EB-76FB-40A9-AD68-8AC9A3823E6B}"/>
              </a:ext>
            </a:extLst>
          </p:cNvPr>
          <p:cNvSpPr/>
          <p:nvPr/>
        </p:nvSpPr>
        <p:spPr>
          <a:xfrm>
            <a:off x="1023110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D3FC50-B1EF-43A6-BF75-092791E71882}"/>
              </a:ext>
            </a:extLst>
          </p:cNvPr>
          <p:cNvSpPr/>
          <p:nvPr/>
        </p:nvSpPr>
        <p:spPr>
          <a:xfrm>
            <a:off x="10759666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3F7489EE-A9C6-45B2-B38A-B515DD8DAC93}"/>
              </a:ext>
            </a:extLst>
          </p:cNvPr>
          <p:cNvCxnSpPr>
            <a:cxnSpLocks/>
          </p:cNvCxnSpPr>
          <p:nvPr/>
        </p:nvCxnSpPr>
        <p:spPr>
          <a:xfrm>
            <a:off x="7398287" y="1678762"/>
            <a:ext cx="3575291" cy="0"/>
          </a:xfrm>
          <a:prstGeom prst="line">
            <a:avLst/>
          </a:prstGeom>
          <a:ln w="38100" cap="rnd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34E528A-61B1-4310-ABF5-3C40533CA108}"/>
              </a:ext>
            </a:extLst>
          </p:cNvPr>
          <p:cNvSpPr/>
          <p:nvPr/>
        </p:nvSpPr>
        <p:spPr>
          <a:xfrm>
            <a:off x="5097696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803488-D347-485B-8B01-E298D5D22A4C}"/>
              </a:ext>
            </a:extLst>
          </p:cNvPr>
          <p:cNvSpPr/>
          <p:nvPr/>
        </p:nvSpPr>
        <p:spPr>
          <a:xfrm>
            <a:off x="10999740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97770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0C86A2E7-976B-444D-9F7A-095E1B195103}"/>
              </a:ext>
            </a:extLst>
          </p:cNvPr>
          <p:cNvSpPr/>
          <p:nvPr/>
        </p:nvSpPr>
        <p:spPr>
          <a:xfrm>
            <a:off x="322908" y="1290320"/>
            <a:ext cx="5428153" cy="2529326"/>
          </a:xfrm>
          <a:prstGeom prst="roundRect">
            <a:avLst>
              <a:gd name="adj" fmla="val 2887"/>
            </a:avLst>
          </a:prstGeom>
          <a:solidFill>
            <a:srgbClr val="194A85"/>
          </a:solidFill>
          <a:ln w="25400">
            <a:solidFill>
              <a:srgbClr val="194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62D7AF-A49C-4A86-BE77-9D75D5608AF5}"/>
              </a:ext>
            </a:extLst>
          </p:cNvPr>
          <p:cNvSpPr/>
          <p:nvPr/>
        </p:nvSpPr>
        <p:spPr>
          <a:xfrm>
            <a:off x="1013249" y="1391399"/>
            <a:ext cx="4091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有無壓縮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((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un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compressed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340A1F-1078-437A-BF56-5CB9183001F7}"/>
              </a:ext>
            </a:extLst>
          </p:cNvPr>
          <p:cNvSpPr/>
          <p:nvPr/>
        </p:nvSpPr>
        <p:spPr>
          <a:xfrm>
            <a:off x="787053" y="2112289"/>
            <a:ext cx="458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常見的無壓縮檔案格式為*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.wav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，而壓縮檔案格式為*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.mp3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是對位元速率做壓縮。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FE92082-3908-43D0-A201-2B1FDB41947F}"/>
              </a:ext>
            </a:extLst>
          </p:cNvPr>
          <p:cNvGrpSpPr/>
          <p:nvPr/>
        </p:nvGrpSpPr>
        <p:grpSpPr>
          <a:xfrm>
            <a:off x="6072967" y="1290320"/>
            <a:ext cx="5428153" cy="2529326"/>
            <a:chOff x="6072967" y="1290320"/>
            <a:chExt cx="5428153" cy="2529326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F2F4C817-8C04-41EA-BA32-C2FFF19FAC4C}"/>
                </a:ext>
              </a:extLst>
            </p:cNvPr>
            <p:cNvSpPr/>
            <p:nvPr/>
          </p:nvSpPr>
          <p:spPr>
            <a:xfrm>
              <a:off x="6072967" y="1290320"/>
              <a:ext cx="5428153" cy="2529326"/>
            </a:xfrm>
            <a:prstGeom prst="roundRect">
              <a:avLst>
                <a:gd name="adj" fmla="val 2887"/>
              </a:avLst>
            </a:prstGeom>
            <a:noFill/>
            <a:ln w="25400">
              <a:solidFill>
                <a:srgbClr val="194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E490C52-00FB-43AF-B5C9-783E188FC40D}"/>
                </a:ext>
              </a:extLst>
            </p:cNvPr>
            <p:cNvSpPr/>
            <p:nvPr/>
          </p:nvSpPr>
          <p:spPr>
            <a:xfrm>
              <a:off x="6544050" y="1391399"/>
              <a:ext cx="44859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取樣頻率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(</a:t>
              </a:r>
              <a:r>
                <a:rPr lang="en-US" altLang="zh-TW" sz="2400" b="1" dirty="0" err="1">
                  <a:latin typeface="Consolas" panose="020B0609020204030204" pitchFamily="49" charset="0"/>
                </a:rPr>
                <a:t>SampleRate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)</a:t>
              </a:r>
              <a:endPara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753D6E-0DA9-47E3-A305-C3E61B6ECBF5}"/>
                </a:ext>
              </a:extLst>
            </p:cNvPr>
            <p:cNvSpPr/>
            <p:nvPr/>
          </p:nvSpPr>
          <p:spPr>
            <a:xfrm>
              <a:off x="6374043" y="2112289"/>
              <a:ext cx="4826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取樣頻率越高，數位訊號的波形越接近類比訊號的波形，聲音的品質也越好。而在做取樣時，必須遵守</a:t>
              </a:r>
              <a:r>
                <a:rPr lang="en-US" altLang="zh-TW" sz="2400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{</a:t>
              </a:r>
              <a:r>
                <a:rPr lang="zh-TW" altLang="en-US" sz="2400" b="1" u="sng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奈奎斯特頻率</a:t>
              </a:r>
              <a:r>
                <a:rPr lang="en-US" altLang="zh-TW" sz="2400" b="1" u="sng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F458F1D-E3A4-4A7D-9329-16B71F6CFE4F}"/>
                </a:ext>
              </a:extLst>
            </p:cNvPr>
            <p:cNvCxnSpPr>
              <a:cxnSpLocks/>
            </p:cNvCxnSpPr>
            <p:nvPr/>
          </p:nvCxnSpPr>
          <p:spPr>
            <a:xfrm>
              <a:off x="6374043" y="1991557"/>
              <a:ext cx="4655994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FF8D3BC-54F0-4D7F-853D-E49EAB98202A}"/>
              </a:ext>
            </a:extLst>
          </p:cNvPr>
          <p:cNvCxnSpPr>
            <a:cxnSpLocks/>
          </p:cNvCxnSpPr>
          <p:nvPr/>
        </p:nvCxnSpPr>
        <p:spPr>
          <a:xfrm>
            <a:off x="704421" y="1991557"/>
            <a:ext cx="4655994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AFEA1BA-1EC1-4DBF-8B37-21CBF3A7ED4E}"/>
              </a:ext>
            </a:extLst>
          </p:cNvPr>
          <p:cNvGrpSpPr/>
          <p:nvPr/>
        </p:nvGrpSpPr>
        <p:grpSpPr>
          <a:xfrm>
            <a:off x="318341" y="4067297"/>
            <a:ext cx="5428153" cy="2529326"/>
            <a:chOff x="6072967" y="1290320"/>
            <a:chExt cx="5428153" cy="2529326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18001D64-9023-4EA9-A7ED-618A48B7D673}"/>
                </a:ext>
              </a:extLst>
            </p:cNvPr>
            <p:cNvSpPr/>
            <p:nvPr/>
          </p:nvSpPr>
          <p:spPr>
            <a:xfrm>
              <a:off x="6072967" y="1290320"/>
              <a:ext cx="5428153" cy="2529326"/>
            </a:xfrm>
            <a:prstGeom prst="roundRect">
              <a:avLst>
                <a:gd name="adj" fmla="val 2887"/>
              </a:avLst>
            </a:prstGeom>
            <a:noFill/>
            <a:ln w="25400">
              <a:solidFill>
                <a:srgbClr val="194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EEED158-6C69-430C-96DB-05B26ED6F6B8}"/>
                </a:ext>
              </a:extLst>
            </p:cNvPr>
            <p:cNvSpPr/>
            <p:nvPr/>
          </p:nvSpPr>
          <p:spPr>
            <a:xfrm>
              <a:off x="6544050" y="1391399"/>
              <a:ext cx="44859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解析度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(</a:t>
              </a:r>
              <a:r>
                <a:rPr lang="en-US" altLang="zh-TW" sz="2400" b="1" dirty="0" err="1">
                  <a:latin typeface="Consolas" panose="020B0609020204030204" pitchFamily="49" charset="0"/>
                </a:rPr>
                <a:t>BitsPerSample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)</a:t>
              </a:r>
              <a:endPara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F264A4-215A-468B-9C11-6FB4632C51C3}"/>
                </a:ext>
              </a:extLst>
            </p:cNvPr>
            <p:cNvSpPr/>
            <p:nvPr/>
          </p:nvSpPr>
          <p:spPr>
            <a:xfrm>
              <a:off x="6374043" y="2112289"/>
              <a:ext cx="4826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存取訊號資料點所用的位元數，位元數越大，每個資料點的數值就越精確，也會花比較大的硬體儲存空間。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6D101B8-137B-4B3C-BCB9-9A24FB43640B}"/>
                </a:ext>
              </a:extLst>
            </p:cNvPr>
            <p:cNvCxnSpPr>
              <a:cxnSpLocks/>
            </p:cNvCxnSpPr>
            <p:nvPr/>
          </p:nvCxnSpPr>
          <p:spPr>
            <a:xfrm>
              <a:off x="6374043" y="1991557"/>
              <a:ext cx="4655994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3048B7B-A0BF-4F20-B1F2-0B7F8DD4CC60}"/>
              </a:ext>
            </a:extLst>
          </p:cNvPr>
          <p:cNvGrpSpPr/>
          <p:nvPr/>
        </p:nvGrpSpPr>
        <p:grpSpPr>
          <a:xfrm>
            <a:off x="6072967" y="4067297"/>
            <a:ext cx="5428153" cy="2529326"/>
            <a:chOff x="6072967" y="1290320"/>
            <a:chExt cx="5428153" cy="2529326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1753D5CE-4873-461C-A1AC-E6342E1B7187}"/>
                </a:ext>
              </a:extLst>
            </p:cNvPr>
            <p:cNvSpPr/>
            <p:nvPr/>
          </p:nvSpPr>
          <p:spPr>
            <a:xfrm>
              <a:off x="6072967" y="1290320"/>
              <a:ext cx="5428153" cy="2529326"/>
            </a:xfrm>
            <a:prstGeom prst="roundRect">
              <a:avLst>
                <a:gd name="adj" fmla="val 2887"/>
              </a:avLst>
            </a:prstGeom>
            <a:solidFill>
              <a:srgbClr val="194A85"/>
            </a:solidFill>
            <a:ln w="25400">
              <a:solidFill>
                <a:srgbClr val="194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A4942B8-D2A5-4AF1-8736-1B4804CD3081}"/>
                </a:ext>
              </a:extLst>
            </p:cNvPr>
            <p:cNvSpPr/>
            <p:nvPr/>
          </p:nvSpPr>
          <p:spPr>
            <a:xfrm>
              <a:off x="6544050" y="1391399"/>
              <a:ext cx="44859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聲道</a:t>
              </a:r>
              <a:r>
                <a:rPr lang="en-US" altLang="zh-TW" sz="2400" b="1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TW" sz="2400" b="1" dirty="0" err="1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NumChannels</a:t>
              </a:r>
              <a:r>
                <a:rPr lang="en-US" altLang="zh-TW" sz="2400" b="1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)</a:t>
              </a:r>
              <a:endParaRPr lang="zh-TW" altLang="en-US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34D424B-9BD5-4083-B279-AC721ECC57D3}"/>
                </a:ext>
              </a:extLst>
            </p:cNvPr>
            <p:cNvSpPr/>
            <p:nvPr/>
          </p:nvSpPr>
          <p:spPr>
            <a:xfrm>
              <a:off x="6374043" y="2112289"/>
              <a:ext cx="4826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聲音的來源數，如單聲道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左右聲音相通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、雙聲道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左右聲音有差異，聽起來產生立體感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44D50C47-1D01-47BD-82A1-74233A5C1298}"/>
                </a:ext>
              </a:extLst>
            </p:cNvPr>
            <p:cNvCxnSpPr>
              <a:cxnSpLocks/>
            </p:cNvCxnSpPr>
            <p:nvPr/>
          </p:nvCxnSpPr>
          <p:spPr>
            <a:xfrm>
              <a:off x="6374043" y="1991557"/>
              <a:ext cx="4655994" cy="0"/>
            </a:xfrm>
            <a:prstGeom prst="line">
              <a:avLst/>
            </a:prstGeom>
            <a:ln w="254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39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490C52-00FB-43AF-B5C9-783E188FC40D}"/>
              </a:ext>
            </a:extLst>
          </p:cNvPr>
          <p:cNvSpPr/>
          <p:nvPr/>
        </p:nvSpPr>
        <p:spPr>
          <a:xfrm>
            <a:off x="0" y="1153692"/>
            <a:ext cx="4641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800" dirty="0">
                <a:latin typeface="Consolas" panose="020B0609020204030204" pitchFamily="49" charset="0"/>
              </a:rPr>
              <a:t>(</a:t>
            </a:r>
            <a:r>
              <a:rPr lang="en-US" altLang="zh-TW" sz="2800" dirty="0" err="1">
                <a:latin typeface="Consolas" panose="020B0609020204030204" pitchFamily="49" charset="0"/>
              </a:rPr>
              <a:t>SampleRate</a:t>
            </a:r>
            <a:r>
              <a:rPr lang="en-US" altLang="zh-TW" sz="2800" dirty="0">
                <a:latin typeface="Consolas" panose="020B0609020204030204" pitchFamily="49" charset="0"/>
              </a:rPr>
              <a:t>)</a:t>
            </a:r>
            <a:endParaRPr lang="zh-TW" altLang="en-US" sz="28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DEEEE9-C727-4637-B6D0-0A9FD5F9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3" y="1784633"/>
            <a:ext cx="7627613" cy="438130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D9A52E7-33B6-4286-92C3-1A82D37CDF28}"/>
              </a:ext>
            </a:extLst>
          </p:cNvPr>
          <p:cNvCxnSpPr>
            <a:cxnSpLocks/>
          </p:cNvCxnSpPr>
          <p:nvPr/>
        </p:nvCxnSpPr>
        <p:spPr>
          <a:xfrm flipV="1">
            <a:off x="17940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6D2360-08EC-43A0-A191-B333097172D5}"/>
              </a:ext>
            </a:extLst>
          </p:cNvPr>
          <p:cNvCxnSpPr>
            <a:cxnSpLocks/>
          </p:cNvCxnSpPr>
          <p:nvPr/>
        </p:nvCxnSpPr>
        <p:spPr>
          <a:xfrm flipV="1">
            <a:off x="334122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C660C7A-F844-4EE5-B147-D7C7A4EB4623}"/>
              </a:ext>
            </a:extLst>
          </p:cNvPr>
          <p:cNvCxnSpPr>
            <a:cxnSpLocks/>
          </p:cNvCxnSpPr>
          <p:nvPr/>
        </p:nvCxnSpPr>
        <p:spPr>
          <a:xfrm flipV="1">
            <a:off x="48883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49BB8E9-2C7E-496F-97D6-A00C8666C36D}"/>
              </a:ext>
            </a:extLst>
          </p:cNvPr>
          <p:cNvCxnSpPr>
            <a:cxnSpLocks/>
          </p:cNvCxnSpPr>
          <p:nvPr/>
        </p:nvCxnSpPr>
        <p:spPr>
          <a:xfrm flipV="1">
            <a:off x="6435526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D5178F-7BD9-4B30-9205-74F73925A969}"/>
              </a:ext>
            </a:extLst>
          </p:cNvPr>
          <p:cNvSpPr txBox="1"/>
          <p:nvPr/>
        </p:nvSpPr>
        <p:spPr>
          <a:xfrm>
            <a:off x="273934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D4007C6-B25C-489B-929A-F9E3DA42A46E}"/>
              </a:ext>
            </a:extLst>
          </p:cNvPr>
          <p:cNvCxnSpPr>
            <a:cxnSpLocks/>
          </p:cNvCxnSpPr>
          <p:nvPr/>
        </p:nvCxnSpPr>
        <p:spPr>
          <a:xfrm flipV="1">
            <a:off x="292304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0C7DF9-C317-4856-85CC-684AF81B9A13}"/>
              </a:ext>
            </a:extLst>
          </p:cNvPr>
          <p:cNvCxnSpPr>
            <a:cxnSpLocks/>
          </p:cNvCxnSpPr>
          <p:nvPr/>
        </p:nvCxnSpPr>
        <p:spPr>
          <a:xfrm flipV="1">
            <a:off x="4461403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E92D184-0C11-42C0-AA2E-4E15B4A4E8E6}"/>
              </a:ext>
            </a:extLst>
          </p:cNvPr>
          <p:cNvCxnSpPr>
            <a:cxnSpLocks/>
          </p:cNvCxnSpPr>
          <p:nvPr/>
        </p:nvCxnSpPr>
        <p:spPr>
          <a:xfrm flipV="1">
            <a:off x="600083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DB0325E-1490-4986-B342-CF69981B998A}"/>
              </a:ext>
            </a:extLst>
          </p:cNvPr>
          <p:cNvSpPr txBox="1"/>
          <p:nvPr/>
        </p:nvSpPr>
        <p:spPr>
          <a:xfrm>
            <a:off x="4277699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F8093FC-F88D-498A-A449-EB94D8157AF9}"/>
              </a:ext>
            </a:extLst>
          </p:cNvPr>
          <p:cNvSpPr txBox="1"/>
          <p:nvPr/>
        </p:nvSpPr>
        <p:spPr>
          <a:xfrm>
            <a:off x="581713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30E73B0-3E9D-4EA7-8DA9-AB57DE4CA772}"/>
              </a:ext>
            </a:extLst>
          </p:cNvPr>
          <p:cNvSpPr/>
          <p:nvPr/>
        </p:nvSpPr>
        <p:spPr>
          <a:xfrm>
            <a:off x="7331609" y="354044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45700D0-3398-4FE3-9FFD-63E48466FBCA}"/>
              </a:ext>
            </a:extLst>
          </p:cNvPr>
          <p:cNvSpPr/>
          <p:nvPr/>
        </p:nvSpPr>
        <p:spPr>
          <a:xfrm>
            <a:off x="8489077" y="2024164"/>
            <a:ext cx="2425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聲音頻率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F6C724A-5CE7-4700-A45D-4BE59EDE0566}"/>
              </a:ext>
            </a:extLst>
          </p:cNvPr>
          <p:cNvSpPr/>
          <p:nvPr/>
        </p:nvSpPr>
        <p:spPr>
          <a:xfrm>
            <a:off x="8489076" y="3246003"/>
            <a:ext cx="32013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這樣採樣出的數據是無效的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因為無法得知原本的波形</a:t>
            </a:r>
          </a:p>
        </p:txBody>
      </p:sp>
    </p:spTree>
    <p:extLst>
      <p:ext uri="{BB962C8B-B14F-4D97-AF65-F5344CB8AC3E}">
        <p14:creationId xmlns:p14="http://schemas.microsoft.com/office/powerpoint/2010/main" val="2887660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3F5B3244-1A9F-44C9-BA3D-95DE04541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937" r="1242"/>
          <a:stretch/>
        </p:blipFill>
        <p:spPr>
          <a:xfrm>
            <a:off x="370493" y="1784634"/>
            <a:ext cx="7627613" cy="36653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490C52-00FB-43AF-B5C9-783E188FC40D}"/>
              </a:ext>
            </a:extLst>
          </p:cNvPr>
          <p:cNvSpPr/>
          <p:nvPr/>
        </p:nvSpPr>
        <p:spPr>
          <a:xfrm>
            <a:off x="0" y="1153692"/>
            <a:ext cx="4641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800" dirty="0">
                <a:latin typeface="Consolas" panose="020B0609020204030204" pitchFamily="49" charset="0"/>
              </a:rPr>
              <a:t>(</a:t>
            </a:r>
            <a:r>
              <a:rPr lang="en-US" altLang="zh-TW" sz="2800" dirty="0" err="1">
                <a:latin typeface="Consolas" panose="020B0609020204030204" pitchFamily="49" charset="0"/>
              </a:rPr>
              <a:t>SampleRate</a:t>
            </a:r>
            <a:r>
              <a:rPr lang="en-US" altLang="zh-TW" sz="2800" dirty="0">
                <a:latin typeface="Consolas" panose="020B0609020204030204" pitchFamily="49" charset="0"/>
              </a:rPr>
              <a:t>)</a:t>
            </a:r>
            <a:endParaRPr lang="zh-TW" altLang="en-US" sz="28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D377DD-C46C-4D97-AE53-31EF8603D055}"/>
              </a:ext>
            </a:extLst>
          </p:cNvPr>
          <p:cNvSpPr/>
          <p:nvPr/>
        </p:nvSpPr>
        <p:spPr>
          <a:xfrm>
            <a:off x="10334583" y="10459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D9A52E7-33B6-4286-92C3-1A82D37CDF28}"/>
              </a:ext>
            </a:extLst>
          </p:cNvPr>
          <p:cNvCxnSpPr>
            <a:cxnSpLocks/>
          </p:cNvCxnSpPr>
          <p:nvPr/>
        </p:nvCxnSpPr>
        <p:spPr>
          <a:xfrm flipV="1">
            <a:off x="17940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6D2360-08EC-43A0-A191-B333097172D5}"/>
              </a:ext>
            </a:extLst>
          </p:cNvPr>
          <p:cNvCxnSpPr>
            <a:cxnSpLocks/>
          </p:cNvCxnSpPr>
          <p:nvPr/>
        </p:nvCxnSpPr>
        <p:spPr>
          <a:xfrm flipV="1">
            <a:off x="334122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C660C7A-F844-4EE5-B147-D7C7A4EB4623}"/>
              </a:ext>
            </a:extLst>
          </p:cNvPr>
          <p:cNvCxnSpPr>
            <a:cxnSpLocks/>
          </p:cNvCxnSpPr>
          <p:nvPr/>
        </p:nvCxnSpPr>
        <p:spPr>
          <a:xfrm flipV="1">
            <a:off x="48883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49BB8E9-2C7E-496F-97D6-A00C8666C36D}"/>
              </a:ext>
            </a:extLst>
          </p:cNvPr>
          <p:cNvCxnSpPr>
            <a:cxnSpLocks/>
          </p:cNvCxnSpPr>
          <p:nvPr/>
        </p:nvCxnSpPr>
        <p:spPr>
          <a:xfrm flipV="1">
            <a:off x="6435526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D5178F-7BD9-4B30-9205-74F73925A969}"/>
              </a:ext>
            </a:extLst>
          </p:cNvPr>
          <p:cNvSpPr txBox="1"/>
          <p:nvPr/>
        </p:nvSpPr>
        <p:spPr>
          <a:xfrm>
            <a:off x="273934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D4007C6-B25C-489B-929A-F9E3DA42A46E}"/>
              </a:ext>
            </a:extLst>
          </p:cNvPr>
          <p:cNvCxnSpPr>
            <a:cxnSpLocks/>
          </p:cNvCxnSpPr>
          <p:nvPr/>
        </p:nvCxnSpPr>
        <p:spPr>
          <a:xfrm flipV="1">
            <a:off x="292304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0C7DF9-C317-4856-85CC-684AF81B9A13}"/>
              </a:ext>
            </a:extLst>
          </p:cNvPr>
          <p:cNvCxnSpPr>
            <a:cxnSpLocks/>
          </p:cNvCxnSpPr>
          <p:nvPr/>
        </p:nvCxnSpPr>
        <p:spPr>
          <a:xfrm flipV="1">
            <a:off x="4461403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E92D184-0C11-42C0-AA2E-4E15B4A4E8E6}"/>
              </a:ext>
            </a:extLst>
          </p:cNvPr>
          <p:cNvCxnSpPr>
            <a:cxnSpLocks/>
          </p:cNvCxnSpPr>
          <p:nvPr/>
        </p:nvCxnSpPr>
        <p:spPr>
          <a:xfrm flipV="1">
            <a:off x="600083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DB0325E-1490-4986-B342-CF69981B998A}"/>
              </a:ext>
            </a:extLst>
          </p:cNvPr>
          <p:cNvSpPr txBox="1"/>
          <p:nvPr/>
        </p:nvSpPr>
        <p:spPr>
          <a:xfrm>
            <a:off x="4277699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F8093FC-F88D-498A-A449-EB94D8157AF9}"/>
              </a:ext>
            </a:extLst>
          </p:cNvPr>
          <p:cNvSpPr txBox="1"/>
          <p:nvPr/>
        </p:nvSpPr>
        <p:spPr>
          <a:xfrm>
            <a:off x="581713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30E73B0-3E9D-4EA7-8DA9-AB57DE4CA772}"/>
              </a:ext>
            </a:extLst>
          </p:cNvPr>
          <p:cNvSpPr/>
          <p:nvPr/>
        </p:nvSpPr>
        <p:spPr>
          <a:xfrm>
            <a:off x="7331609" y="354044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45700D0-3398-4FE3-9FFD-63E48466FBCA}"/>
              </a:ext>
            </a:extLst>
          </p:cNvPr>
          <p:cNvSpPr/>
          <p:nvPr/>
        </p:nvSpPr>
        <p:spPr>
          <a:xfrm>
            <a:off x="8489077" y="2024164"/>
            <a:ext cx="2425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聲音頻率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3D45F75-BAA8-4E0A-A3ED-376F7A2EE167}"/>
              </a:ext>
            </a:extLst>
          </p:cNvPr>
          <p:cNvSpPr/>
          <p:nvPr/>
        </p:nvSpPr>
        <p:spPr>
          <a:xfrm>
            <a:off x="8489076" y="3246003"/>
            <a:ext cx="32013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這樣採樣出的數據是無效的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因為無法得知原本的波形</a:t>
            </a:r>
          </a:p>
        </p:txBody>
      </p:sp>
    </p:spTree>
    <p:extLst>
      <p:ext uri="{BB962C8B-B14F-4D97-AF65-F5344CB8AC3E}">
        <p14:creationId xmlns:p14="http://schemas.microsoft.com/office/powerpoint/2010/main" val="3773750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0A0BA-BD89-489E-B36C-E1B0C81D173B}"/>
              </a:ext>
            </a:extLst>
          </p:cNvPr>
          <p:cNvSpPr/>
          <p:nvPr/>
        </p:nvSpPr>
        <p:spPr>
          <a:xfrm>
            <a:off x="456246" y="1490592"/>
            <a:ext cx="10099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有點類似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給定兩個點，可以決定一直線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給定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個點，可以決定一次函數。但會有無數個二次函式通過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(2+1)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個點，可以決定二次函式。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92C9B2A-977F-4B3D-AAFD-E42D59B2BD1A}"/>
              </a:ext>
            </a:extLst>
          </p:cNvPr>
          <p:cNvSpPr/>
          <p:nvPr/>
        </p:nvSpPr>
        <p:spPr>
          <a:xfrm>
            <a:off x="456246" y="4156357"/>
            <a:ext cx="6002888" cy="2014002"/>
          </a:xfrm>
          <a:prstGeom prst="roundRect">
            <a:avLst>
              <a:gd name="adj" fmla="val 6953"/>
            </a:avLst>
          </a:prstGeom>
          <a:solidFill>
            <a:srgbClr val="194A85"/>
          </a:solidFill>
          <a:ln>
            <a:solidFill>
              <a:srgbClr val="194A85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拉格朗日差值多項式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對於給定的若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n+1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個點，對應於它們的次數不超過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的拉格朗日多項式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只有一個。如果引入次數更高的多項式，則有無窮個。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C362D6C-85B9-48BD-A439-3D6E7F28A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14" y="2623048"/>
            <a:ext cx="4671920" cy="3911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18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D377DD-C46C-4D97-AE53-31EF8603D055}"/>
              </a:ext>
            </a:extLst>
          </p:cNvPr>
          <p:cNvSpPr/>
          <p:nvPr/>
        </p:nvSpPr>
        <p:spPr>
          <a:xfrm>
            <a:off x="5093399" y="385428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</a:t>
            </a:r>
            <a:endParaRPr lang="zh-TW" altLang="en-US" sz="2000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D7B5624-6550-47AF-AC5E-AC65CE5194E0}"/>
              </a:ext>
            </a:extLst>
          </p:cNvPr>
          <p:cNvSpPr/>
          <p:nvPr/>
        </p:nvSpPr>
        <p:spPr>
          <a:xfrm>
            <a:off x="569707" y="4909674"/>
            <a:ext cx="10507264" cy="1630382"/>
          </a:xfrm>
          <a:prstGeom prst="roundRect">
            <a:avLst>
              <a:gd name="adj" fmla="val 6953"/>
            </a:avLst>
          </a:prstGeom>
          <a:solidFill>
            <a:srgbClr val="194A85"/>
          </a:solidFill>
          <a:ln>
            <a:solidFill>
              <a:srgbClr val="194A85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 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Nyquist frequency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頻率在取樣時至少要大於原訊號頻率的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倍，才可以得到有意義的訊號，也能還原成原本的訊號。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0A0BA-BD89-489E-B36C-E1B0C81D173B}"/>
              </a:ext>
            </a:extLst>
          </p:cNvPr>
          <p:cNvSpPr/>
          <p:nvPr/>
        </p:nvSpPr>
        <p:spPr>
          <a:xfrm>
            <a:off x="467361" y="1414845"/>
            <a:ext cx="109915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在聲音分析的規則是，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音訊訊號的採樣頻率為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10000 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，那麼它的</a:t>
            </a:r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</a:t>
            </a:r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5000 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音訊數據所能表現的最高頻率。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C2E03DE-E77D-4BF4-945F-C63C5731ECBB}"/>
              </a:ext>
            </a:extLst>
          </p:cNvPr>
          <p:cNvCxnSpPr/>
          <p:nvPr/>
        </p:nvCxnSpPr>
        <p:spPr>
          <a:xfrm>
            <a:off x="763929" y="3234058"/>
            <a:ext cx="10382491" cy="0"/>
          </a:xfrm>
          <a:prstGeom prst="straightConnector1">
            <a:avLst/>
          </a:prstGeom>
          <a:ln w="381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068BB59-D5EA-42EE-8274-3E9BADF3D66E}"/>
              </a:ext>
            </a:extLst>
          </p:cNvPr>
          <p:cNvSpPr txBox="1"/>
          <p:nvPr/>
        </p:nvSpPr>
        <p:spPr>
          <a:xfrm>
            <a:off x="857342" y="34156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0A72ED-F72C-4FB3-B3CA-A0C8C40F1862}"/>
              </a:ext>
            </a:extLst>
          </p:cNvPr>
          <p:cNvSpPr txBox="1"/>
          <p:nvPr/>
        </p:nvSpPr>
        <p:spPr>
          <a:xfrm>
            <a:off x="9586102" y="341566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10000Hz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C30D3D-D54A-4635-B589-F3E59AAB7092}"/>
              </a:ext>
            </a:extLst>
          </p:cNvPr>
          <p:cNvSpPr txBox="1"/>
          <p:nvPr/>
        </p:nvSpPr>
        <p:spPr>
          <a:xfrm>
            <a:off x="5271333" y="341566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5000Hz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7CB19-8492-471C-911C-F00E80996AD9}"/>
              </a:ext>
            </a:extLst>
          </p:cNvPr>
          <p:cNvSpPr/>
          <p:nvPr/>
        </p:nvSpPr>
        <p:spPr>
          <a:xfrm>
            <a:off x="9764035" y="385428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endParaRPr lang="zh-TW" altLang="en-US" sz="20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5E882D8-BCBA-4D94-8BAF-9E9C98EC049C}"/>
              </a:ext>
            </a:extLst>
          </p:cNvPr>
          <p:cNvCxnSpPr>
            <a:cxnSpLocks/>
          </p:cNvCxnSpPr>
          <p:nvPr/>
        </p:nvCxnSpPr>
        <p:spPr>
          <a:xfrm>
            <a:off x="1478014" y="3677272"/>
            <a:ext cx="3454986" cy="0"/>
          </a:xfrm>
          <a:prstGeom prst="straightConnector1">
            <a:avLst/>
          </a:prstGeom>
          <a:ln w="38100" cap="rnd">
            <a:solidFill>
              <a:srgbClr val="194A85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82E594B-E4DB-429E-8B8E-93F5449038BB}"/>
              </a:ext>
            </a:extLst>
          </p:cNvPr>
          <p:cNvSpPr/>
          <p:nvPr/>
        </p:nvSpPr>
        <p:spPr>
          <a:xfrm>
            <a:off x="1656099" y="385428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原訊號能收錄的頻率範圍</a:t>
            </a:r>
            <a:endParaRPr lang="zh-TW" altLang="en-US" sz="2000" dirty="0">
              <a:solidFill>
                <a:srgbClr val="194A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openaccessgovernment.org/wp-content/uploads/2020/01/first-2020-pic.jpg">
            <a:extLst>
              <a:ext uri="{FF2B5EF4-FFF2-40B4-BE49-F238E27FC236}">
                <a16:creationId xmlns:a16="http://schemas.microsoft.com/office/drawing/2014/main" id="{7B4F1A2F-CFEC-453B-86D1-91A56481C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3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讀取、解讀、寫入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C7F5CA-C715-47CB-A034-A0347B7B6AD2}"/>
              </a:ext>
            </a:extLst>
          </p:cNvPr>
          <p:cNvSpPr/>
          <p:nvPr/>
        </p:nvSpPr>
        <p:spPr>
          <a:xfrm>
            <a:off x="524719" y="1395781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Audio Tone Files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、內建數據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tico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小鳥叫聲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58E65F5-5AC4-43AD-BC17-F6A69D09420F}"/>
              </a:ext>
            </a:extLst>
          </p:cNvPr>
          <p:cNvGrpSpPr/>
          <p:nvPr/>
        </p:nvGrpSpPr>
        <p:grpSpPr>
          <a:xfrm>
            <a:off x="524719" y="1960121"/>
            <a:ext cx="10170289" cy="759100"/>
            <a:chOff x="524719" y="1844377"/>
            <a:chExt cx="10170289" cy="7591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7F98D0-E9A4-4001-8406-E3CDCDC7E264}"/>
                </a:ext>
              </a:extLst>
            </p:cNvPr>
            <p:cNvSpPr/>
            <p:nvPr/>
          </p:nvSpPr>
          <p:spPr>
            <a:xfrm>
              <a:off x="524719" y="1844377"/>
              <a:ext cx="101702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可以對聲音操作的套件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常見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u="sng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tuneR</a:t>
              </a:r>
              <a:r>
                <a:rPr lang="zh-TW" altLang="en-US" sz="24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audio</a:t>
              </a:r>
              <a:r>
                <a:rPr lang="zh-TW" altLang="en-US" sz="24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u="sng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seewave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soundgen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3494C8-893E-4761-8781-4AEC98766EC0}"/>
                </a:ext>
              </a:extLst>
            </p:cNvPr>
            <p:cNvSpPr/>
            <p:nvPr/>
          </p:nvSpPr>
          <p:spPr>
            <a:xfrm>
              <a:off x="6476825" y="220336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基本操作</a:t>
              </a:r>
              <a:endParaRPr lang="zh-TW" altLang="en-US" sz="20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1FD3C3-3B0F-4D02-B243-65C3A6B2FC36}"/>
                </a:ext>
              </a:extLst>
            </p:cNvPr>
            <p:cNvSpPr/>
            <p:nvPr/>
          </p:nvSpPr>
          <p:spPr>
            <a:xfrm>
              <a:off x="9173726" y="220336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進階使用</a:t>
              </a:r>
              <a:endParaRPr lang="zh-TW" altLang="en-US" sz="2000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6A36AD3-46BF-4DE4-B0E8-B9E7CEA762B5}"/>
              </a:ext>
            </a:extLst>
          </p:cNvPr>
          <p:cNvSpPr/>
          <p:nvPr/>
        </p:nvSpPr>
        <p:spPr>
          <a:xfrm>
            <a:off x="524719" y="2773403"/>
            <a:ext cx="8649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詳細可以參考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repo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./code/code4demo.Rmd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5B11A66-A456-49B2-A690-0DA23872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7" y="4524814"/>
            <a:ext cx="11453987" cy="191071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075A863-402E-4E33-B428-BD69A2E21EC1}"/>
              </a:ext>
            </a:extLst>
          </p:cNvPr>
          <p:cNvSpPr/>
          <p:nvPr/>
        </p:nvSpPr>
        <p:spPr>
          <a:xfrm>
            <a:off x="524719" y="3424043"/>
            <a:ext cx="10864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新手入門我推薦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seewave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套件，整合了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tuneR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audio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，而且文件寫得不錯，有在更新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(2020-05)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52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704E7C7-C0AD-4971-BAC6-6D9458B78F53}"/>
              </a:ext>
            </a:extLst>
          </p:cNvPr>
          <p:cNvGrpSpPr/>
          <p:nvPr/>
        </p:nvGrpSpPr>
        <p:grpSpPr>
          <a:xfrm>
            <a:off x="513144" y="2717819"/>
            <a:ext cx="10656426" cy="2392919"/>
            <a:chOff x="513144" y="1890888"/>
            <a:chExt cx="10656426" cy="2392919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816A335-5B91-4BBD-856A-0758BBA2DB4F}"/>
                </a:ext>
              </a:extLst>
            </p:cNvPr>
            <p:cNvSpPr/>
            <p:nvPr/>
          </p:nvSpPr>
          <p:spPr>
            <a:xfrm>
              <a:off x="513144" y="1890888"/>
              <a:ext cx="6096000" cy="1630382"/>
            </a:xfrm>
            <a:prstGeom prst="roundRect">
              <a:avLst>
                <a:gd name="adj" fmla="val 6897"/>
              </a:avLst>
            </a:prstGeom>
            <a:solidFill>
              <a:schemeClr val="tx1">
                <a:lumMod val="85000"/>
                <a:lumOff val="1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readWave(filename = “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file.wav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",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pPr marL="1527175"/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from = 0,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pPr marL="1527175"/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to = 2, 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pPr marL="1527175"/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units = "seconds")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91F9C77-32EE-4FAC-AFAB-E64E6701B4C5}"/>
                </a:ext>
              </a:extLst>
            </p:cNvPr>
            <p:cNvCxnSpPr/>
            <p:nvPr/>
          </p:nvCxnSpPr>
          <p:spPr>
            <a:xfrm>
              <a:off x="5937813" y="2759211"/>
              <a:ext cx="1319514" cy="0"/>
            </a:xfrm>
            <a:prstGeom prst="straightConnector1">
              <a:avLst/>
            </a:prstGeom>
            <a:ln w="38100" cap="rnd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0E672EE-9A18-4624-9318-F28B572DA801}"/>
                </a:ext>
              </a:extLst>
            </p:cNvPr>
            <p:cNvCxnSpPr/>
            <p:nvPr/>
          </p:nvCxnSpPr>
          <p:spPr>
            <a:xfrm>
              <a:off x="5937813" y="3280072"/>
              <a:ext cx="131951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6C1C745-48D2-4DCF-8863-57F00549C71F}"/>
                </a:ext>
              </a:extLst>
            </p:cNvPr>
            <p:cNvSpPr/>
            <p:nvPr/>
          </p:nvSpPr>
          <p:spPr>
            <a:xfrm>
              <a:off x="7604568" y="2528378"/>
              <a:ext cx="35650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可以指定讀取時間範圍。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B64318A-64C2-4EEE-939F-778648443D82}"/>
                </a:ext>
              </a:extLst>
            </p:cNvPr>
            <p:cNvSpPr/>
            <p:nvPr/>
          </p:nvSpPr>
          <p:spPr>
            <a:xfrm>
              <a:off x="7604568" y="3083478"/>
              <a:ext cx="35650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"sample"(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取樣點個數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、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"seconds"(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秒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、</a:t>
              </a:r>
            </a:p>
            <a:p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"hour"(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小時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4" y="1778254"/>
            <a:ext cx="910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F148CD-8DC4-42C4-8FCF-F304B00BCB90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0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2180698"/>
            <a:ext cx="6096000" cy="2781240"/>
          </a:xfrm>
          <a:prstGeom prst="roundRect">
            <a:avLst>
              <a:gd name="adj" fmla="val 4400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Wave Object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Number of Samples:      88200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Duration (seconds):     2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Samplingrate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(Hertz):   44100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Channels (Mono/Stereo): Mono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PCM (integer format):   TRUE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Bit (8/16/24/32/64):    16 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4" y="1493292"/>
            <a:ext cx="910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6CC4B-CA95-4D7F-9AC1-B54D2E743DCB}"/>
              </a:ext>
            </a:extLst>
          </p:cNvPr>
          <p:cNvSpPr/>
          <p:nvPr/>
        </p:nvSpPr>
        <p:spPr>
          <a:xfrm>
            <a:off x="7604568" y="3340485"/>
            <a:ext cx="3773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資料格式其實寫得很清楚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3B21C14-B3B3-4115-ABA8-E775F2D02403}"/>
              </a:ext>
            </a:extLst>
          </p:cNvPr>
          <p:cNvCxnSpPr>
            <a:cxnSpLocks/>
          </p:cNvCxnSpPr>
          <p:nvPr/>
        </p:nvCxnSpPr>
        <p:spPr>
          <a:xfrm>
            <a:off x="6724892" y="3571317"/>
            <a:ext cx="7639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96D4285-98C6-478A-9FDA-26C2CD21873B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7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2180698"/>
            <a:ext cx="6096000" cy="2352973"/>
          </a:xfrm>
          <a:prstGeom prst="roundRect">
            <a:avLst>
              <a:gd name="adj" fmla="val 4400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ticofirst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&lt;-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cutw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(wave =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tico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 = 22050,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from = 0,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to = 0.5,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plot = T,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output = "Wave")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1408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裁切長度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6CC4B-CA95-4D7F-9AC1-B54D2E743DCB}"/>
              </a:ext>
            </a:extLst>
          </p:cNvPr>
          <p:cNvSpPr/>
          <p:nvPr/>
        </p:nvSpPr>
        <p:spPr>
          <a:xfrm>
            <a:off x="7500394" y="2933007"/>
            <a:ext cx="4074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裁切完成後繪製圖形，可知道裁切的部分為全部音訊的哪個位置。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3B21C14-B3B3-4115-ABA8-E775F2D02403}"/>
              </a:ext>
            </a:extLst>
          </p:cNvPr>
          <p:cNvCxnSpPr>
            <a:cxnSpLocks/>
          </p:cNvCxnSpPr>
          <p:nvPr/>
        </p:nvCxnSpPr>
        <p:spPr>
          <a:xfrm>
            <a:off x="6227180" y="3953281"/>
            <a:ext cx="1018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FB1D01E-5E44-4DF3-9BDF-956579A606F1}"/>
              </a:ext>
            </a:extLst>
          </p:cNvPr>
          <p:cNvCxnSpPr>
            <a:cxnSpLocks/>
          </p:cNvCxnSpPr>
          <p:nvPr/>
        </p:nvCxnSpPr>
        <p:spPr>
          <a:xfrm>
            <a:off x="6227180" y="4337594"/>
            <a:ext cx="1018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4D3289D-8261-4862-8B45-272D7F6ED2C7}"/>
              </a:ext>
            </a:extLst>
          </p:cNvPr>
          <p:cNvSpPr/>
          <p:nvPr/>
        </p:nvSpPr>
        <p:spPr>
          <a:xfrm>
            <a:off x="7500394" y="4221847"/>
            <a:ext cx="4074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這些格式都可以。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("matrix", "Wave", "Sample", "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audioSample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 or "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ts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5EA70-6862-4488-8F48-3B79159E7715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05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2241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裁切長度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pic>
        <p:nvPicPr>
          <p:cNvPr id="41990" name="Picture 6">
            <a:extLst>
              <a:ext uri="{FF2B5EF4-FFF2-40B4-BE49-F238E27FC236}">
                <a16:creationId xmlns:a16="http://schemas.microsoft.com/office/drawing/2014/main" id="{B39B46A1-94AF-486E-8692-873BEE95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33" y="1493292"/>
            <a:ext cx="8066399" cy="504149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884FEEF-D750-4350-A900-E953E2279C9D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1997666"/>
            <a:ext cx="7241894" cy="919401"/>
          </a:xfrm>
          <a:prstGeom prst="roundRect">
            <a:avLst>
              <a:gd name="adj" fmla="val 1669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savewav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(wave =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ticofirst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 marL="13430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filename = "tico_firstnote.wav")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157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匯出聲波</a:t>
            </a:r>
          </a:p>
        </p:txBody>
      </p:sp>
    </p:spTree>
    <p:extLst>
      <p:ext uri="{BB962C8B-B14F-4D97-AF65-F5344CB8AC3E}">
        <p14:creationId xmlns:p14="http://schemas.microsoft.com/office/powerpoint/2010/main" val="106385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2180698"/>
            <a:ext cx="6558988" cy="1976497"/>
          </a:xfrm>
          <a:prstGeom prst="roundRect">
            <a:avLst>
              <a:gd name="adj" fmla="val 4400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&lt;- sine(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freq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5,</a:t>
            </a:r>
          </a:p>
          <a:p>
            <a:pPr marL="2870200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duration = 1,</a:t>
            </a:r>
          </a:p>
          <a:p>
            <a:pPr marL="2870200"/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samp.rate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44100, bit = 32, </a:t>
            </a:r>
          </a:p>
          <a:p>
            <a:pPr marL="2870200"/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xunit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"time")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3098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生成聲音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6CC4B-CA95-4D7F-9AC1-B54D2E743DCB}"/>
              </a:ext>
            </a:extLst>
          </p:cNvPr>
          <p:cNvSpPr/>
          <p:nvPr/>
        </p:nvSpPr>
        <p:spPr>
          <a:xfrm>
            <a:off x="7500395" y="2178109"/>
            <a:ext cx="868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D3289D-8261-4862-8B45-272D7F6ED2C7}"/>
              </a:ext>
            </a:extLst>
          </p:cNvPr>
          <p:cNvSpPr/>
          <p:nvPr/>
        </p:nvSpPr>
        <p:spPr>
          <a:xfrm>
            <a:off x="7500394" y="2967335"/>
            <a:ext cx="1296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052015-B902-4D8C-87A8-91E7690291D1}"/>
              </a:ext>
            </a:extLst>
          </p:cNvPr>
          <p:cNvSpPr/>
          <p:nvPr/>
        </p:nvSpPr>
        <p:spPr>
          <a:xfrm>
            <a:off x="7500395" y="2521461"/>
            <a:ext cx="3125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長度，隨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xunit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02AFF7-F9B4-49DD-BE0C-D284C3CF9121}"/>
              </a:ext>
            </a:extLst>
          </p:cNvPr>
          <p:cNvSpPr/>
          <p:nvPr/>
        </p:nvSpPr>
        <p:spPr>
          <a:xfrm>
            <a:off x="7500394" y="3429000"/>
            <a:ext cx="1296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3B21C14-B3B3-4115-ABA8-E775F2D02403}"/>
              </a:ext>
            </a:extLst>
          </p:cNvPr>
          <p:cNvCxnSpPr>
            <a:cxnSpLocks/>
          </p:cNvCxnSpPr>
          <p:nvPr/>
        </p:nvCxnSpPr>
        <p:spPr>
          <a:xfrm>
            <a:off x="6539696" y="2390699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4ABDCAC-61E5-4A6D-9642-C36EE1C22EA7}"/>
              </a:ext>
            </a:extLst>
          </p:cNvPr>
          <p:cNvCxnSpPr>
            <a:cxnSpLocks/>
          </p:cNvCxnSpPr>
          <p:nvPr/>
        </p:nvCxnSpPr>
        <p:spPr>
          <a:xfrm>
            <a:off x="6539696" y="2772663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4725029-155A-4530-A4DD-24E82B3B04EB}"/>
              </a:ext>
            </a:extLst>
          </p:cNvPr>
          <p:cNvCxnSpPr>
            <a:cxnSpLocks/>
          </p:cNvCxnSpPr>
          <p:nvPr/>
        </p:nvCxnSpPr>
        <p:spPr>
          <a:xfrm>
            <a:off x="6539696" y="3189352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EA320D9-8750-4207-BBC3-0DC4B2B30046}"/>
              </a:ext>
            </a:extLst>
          </p:cNvPr>
          <p:cNvCxnSpPr>
            <a:cxnSpLocks/>
          </p:cNvCxnSpPr>
          <p:nvPr/>
        </p:nvCxnSpPr>
        <p:spPr>
          <a:xfrm>
            <a:off x="6539696" y="3640764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CB3E4DB-C6A1-430B-9EB8-B9AE88352595}"/>
              </a:ext>
            </a:extLst>
          </p:cNvPr>
          <p:cNvSpPr/>
          <p:nvPr/>
        </p:nvSpPr>
        <p:spPr>
          <a:xfrm>
            <a:off x="370493" y="323209"/>
            <a:ext cx="6186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製造聲音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6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1997666"/>
            <a:ext cx="6558988" cy="470595"/>
          </a:xfrm>
          <a:prstGeom prst="roundRect">
            <a:avLst>
              <a:gd name="adj" fmla="val 1669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oscillo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356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繪製聲波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時域圖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BD64922-2A49-4F13-B6F8-BA2EF540C260}"/>
              </a:ext>
            </a:extLst>
          </p:cNvPr>
          <p:cNvSpPr/>
          <p:nvPr/>
        </p:nvSpPr>
        <p:spPr>
          <a:xfrm>
            <a:off x="513144" y="5897571"/>
            <a:ext cx="6558988" cy="510778"/>
          </a:xfrm>
          <a:prstGeom prst="roundRect">
            <a:avLst>
              <a:gd name="adj" fmla="val 1669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listen(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0095A4-8F86-4C09-A942-DD15DCF297B5}"/>
              </a:ext>
            </a:extLst>
          </p:cNvPr>
          <p:cNvSpPr/>
          <p:nvPr/>
        </p:nvSpPr>
        <p:spPr>
          <a:xfrm>
            <a:off x="513143" y="5337685"/>
            <a:ext cx="868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62A245-5988-410D-8712-C7203FB6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2878336"/>
            <a:ext cx="7059010" cy="248637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5803866-55AB-418D-9903-35D9669C8F8F}"/>
              </a:ext>
            </a:extLst>
          </p:cNvPr>
          <p:cNvSpPr/>
          <p:nvPr/>
        </p:nvSpPr>
        <p:spPr>
          <a:xfrm>
            <a:off x="370493" y="323209"/>
            <a:ext cx="6186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製造聲音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3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基本特性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890813-EE54-422A-B04A-82109091DEDF}"/>
              </a:ext>
            </a:extLst>
          </p:cNvPr>
          <p:cNvSpPr/>
          <p:nvPr/>
        </p:nvSpPr>
        <p:spPr>
          <a:xfrm>
            <a:off x="513143" y="3014448"/>
            <a:ext cx="4163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取得聲音頻率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Tx/>
              <a:buChar char="-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檔案有，直接取。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檔案沒有，利用過零率推敲。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FC846DF-5B2C-46BE-83BA-BEE9CA36FB29}"/>
              </a:ext>
            </a:extLst>
          </p:cNvPr>
          <p:cNvGrpSpPr/>
          <p:nvPr/>
        </p:nvGrpSpPr>
        <p:grpSpPr>
          <a:xfrm>
            <a:off x="513143" y="1339767"/>
            <a:ext cx="6558989" cy="1381066"/>
            <a:chOff x="513143" y="4301587"/>
            <a:chExt cx="6558989" cy="1381066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479ACB2-31C9-4069-8F5B-639872A2FAA6}"/>
                </a:ext>
              </a:extLst>
            </p:cNvPr>
            <p:cNvSpPr/>
            <p:nvPr/>
          </p:nvSpPr>
          <p:spPr>
            <a:xfrm>
              <a:off x="513144" y="4763252"/>
              <a:ext cx="6558988" cy="919401"/>
            </a:xfrm>
            <a:prstGeom prst="roundRect">
              <a:avLst>
                <a:gd name="adj" fmla="val 7885"/>
              </a:avLst>
            </a:prstGeom>
            <a:solidFill>
              <a:schemeClr val="tx1">
                <a:lumMod val="85000"/>
                <a:lumOff val="1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zh-TW" sz="2400" dirty="0" err="1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tico@left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 %&gt;% range()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 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[1] -18596  19125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AC3DA0-7F48-47E0-88CD-8840447BCC93}"/>
                </a:ext>
              </a:extLst>
            </p:cNvPr>
            <p:cNvSpPr/>
            <p:nvPr/>
          </p:nvSpPr>
          <p:spPr>
            <a:xfrm>
              <a:off x="513143" y="4301587"/>
              <a:ext cx="48575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利用 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7D2A27B-CF13-4D20-B129-A37B6E8D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52" y="4371138"/>
            <a:ext cx="1476581" cy="207674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E32D044-27E0-4F33-B071-FBF0A42339EA}"/>
              </a:ext>
            </a:extLst>
          </p:cNvPr>
          <p:cNvSpPr/>
          <p:nvPr/>
        </p:nvSpPr>
        <p:spPr>
          <a:xfrm>
            <a:off x="5062675" y="3701525"/>
            <a:ext cx="6870823" cy="2917686"/>
          </a:xfrm>
          <a:prstGeom prst="roundRect">
            <a:avLst>
              <a:gd name="adj" fmla="val 331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[1]      0   3219   6372   9396  12232  14817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[7]  17103  19043  20597  21732  22428  22669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[13]  22450  21778  20663  19131  17209  14939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[19]  12367   9544   6528   3379    162  -3058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[25]  -6217  -9249 -12095 -14694 -16997 -18954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[31] -20528 -21686 -22404 -22667 -22472 -21822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[37] -20729 -19216 -17314 -15060 -12502  -9691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[43]  -6682  -3538   -323   2899   6061   9102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[49]  11957  14572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16B09A3-CFC6-4251-875C-F98CCC77F6AE}"/>
              </a:ext>
            </a:extLst>
          </p:cNvPr>
          <p:cNvCxnSpPr>
            <a:cxnSpLocks/>
          </p:cNvCxnSpPr>
          <p:nvPr/>
        </p:nvCxnSpPr>
        <p:spPr>
          <a:xfrm>
            <a:off x="10223416" y="4988689"/>
            <a:ext cx="1362843" cy="0"/>
          </a:xfrm>
          <a:prstGeom prst="line">
            <a:avLst/>
          </a:prstGeom>
          <a:ln w="38100" cap="rnd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237F5BD-AA2B-4CF6-8130-091FEABF22E3}"/>
              </a:ext>
            </a:extLst>
          </p:cNvPr>
          <p:cNvCxnSpPr>
            <a:cxnSpLocks/>
          </p:cNvCxnSpPr>
          <p:nvPr/>
        </p:nvCxnSpPr>
        <p:spPr>
          <a:xfrm>
            <a:off x="8249573" y="6250330"/>
            <a:ext cx="1362843" cy="0"/>
          </a:xfrm>
          <a:prstGeom prst="line">
            <a:avLst/>
          </a:prstGeom>
          <a:ln w="38100" cap="rnd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B5B17962-9851-473A-AE79-92534CFA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93" y="1005738"/>
            <a:ext cx="3936014" cy="250866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2087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基本特性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7B67E11-8CFC-4CA2-918C-F9E766074B54}"/>
              </a:ext>
            </a:extLst>
          </p:cNvPr>
          <p:cNvSpPr/>
          <p:nvPr/>
        </p:nvSpPr>
        <p:spPr>
          <a:xfrm>
            <a:off x="370493" y="1536174"/>
            <a:ext cx="6103715" cy="2677656"/>
          </a:xfrm>
          <a:prstGeom prst="roundRect">
            <a:avLst>
              <a:gd name="adj" fmla="val 3683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Wave Object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Number of Samples:      88200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Duration (seconds):     2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Samplingrate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(Hertz):   44100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Channels (Mono/Stereo): Mono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PCM (integer format):   TRUE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Bit (8/16/24/32/64):    16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10932B3-657D-491C-9A13-3A5C8011C6A7}"/>
              </a:ext>
            </a:extLst>
          </p:cNvPr>
          <p:cNvSpPr/>
          <p:nvPr/>
        </p:nvSpPr>
        <p:spPr>
          <a:xfrm>
            <a:off x="370493" y="4488076"/>
            <a:ext cx="8283615" cy="510778"/>
          </a:xfrm>
          <a:prstGeom prst="roundRect">
            <a:avLst>
              <a:gd name="adj" fmla="val 16565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 wav_head100 &lt;-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demo_wav@left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%&gt;% head(100)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B3CEC9B-378C-4292-AE18-7CF95D0034D3}"/>
              </a:ext>
            </a:extLst>
          </p:cNvPr>
          <p:cNvSpPr/>
          <p:nvPr/>
        </p:nvSpPr>
        <p:spPr>
          <a:xfrm>
            <a:off x="370493" y="5090993"/>
            <a:ext cx="8283615" cy="510778"/>
          </a:xfrm>
          <a:prstGeom prst="roundRect">
            <a:avLst>
              <a:gd name="adj" fmla="val 16565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 wav_head100 &lt;- tmp01 &lt;-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ifelse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tmp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&gt;=0, 1, -1)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ACED981-4F37-426D-AC86-2D0B344965EC}"/>
              </a:ext>
            </a:extLst>
          </p:cNvPr>
          <p:cNvSpPr/>
          <p:nvPr/>
        </p:nvSpPr>
        <p:spPr>
          <a:xfrm>
            <a:off x="370493" y="5693910"/>
            <a:ext cx="8283615" cy="919401"/>
          </a:xfrm>
          <a:prstGeom prst="roundRect">
            <a:avLst>
              <a:gd name="adj" fmla="val 16565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which(diff(tmp01)!=0)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23 45 67 89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ACD8E64-521A-4CE9-9C8D-3BA5C9CECA83}"/>
              </a:ext>
            </a:extLst>
          </p:cNvPr>
          <p:cNvCxnSpPr>
            <a:cxnSpLocks/>
          </p:cNvCxnSpPr>
          <p:nvPr/>
        </p:nvCxnSpPr>
        <p:spPr>
          <a:xfrm flipV="1">
            <a:off x="8270555" y="3956673"/>
            <a:ext cx="767105" cy="2268639"/>
          </a:xfrm>
          <a:prstGeom prst="line">
            <a:avLst/>
          </a:prstGeom>
          <a:ln w="38100" cap="rnd">
            <a:solidFill>
              <a:srgbClr val="F4433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A5D0415-91CA-47A0-A6CE-1C0B3629AF20}"/>
              </a:ext>
            </a:extLst>
          </p:cNvPr>
          <p:cNvSpPr/>
          <p:nvPr/>
        </p:nvSpPr>
        <p:spPr>
          <a:xfrm>
            <a:off x="7145437" y="1859340"/>
            <a:ext cx="41630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一個基本周期約為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(1/44100)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0.0009977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(1/44100)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0.0010204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和真實的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 差不多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027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AA80F5-11BB-4DBC-BF44-C5400D0CE157}"/>
              </a:ext>
            </a:extLst>
          </p:cNvPr>
          <p:cNvSpPr/>
          <p:nvPr/>
        </p:nvSpPr>
        <p:spPr>
          <a:xfrm>
            <a:off x="365889" y="27925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在開始之前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BE0122-9124-47CE-8753-C2B4DC00CC54}"/>
              </a:ext>
            </a:extLst>
          </p:cNvPr>
          <p:cNvSpPr/>
          <p:nvPr/>
        </p:nvSpPr>
        <p:spPr>
          <a:xfrm>
            <a:off x="1173161" y="1367319"/>
            <a:ext cx="388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簡報與資源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401A0A-C705-4E12-94B0-795222BA324E}"/>
              </a:ext>
            </a:extLst>
          </p:cNvPr>
          <p:cNvSpPr/>
          <p:nvPr/>
        </p:nvSpPr>
        <p:spPr>
          <a:xfrm>
            <a:off x="6945110" y="1367320"/>
            <a:ext cx="3748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Slido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有問題可以問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D1753B4-4EEE-4877-A862-D72A59A8F4D7}"/>
              </a:ext>
            </a:extLst>
          </p:cNvPr>
          <p:cNvCxnSpPr/>
          <p:nvPr/>
        </p:nvCxnSpPr>
        <p:spPr>
          <a:xfrm>
            <a:off x="472732" y="976411"/>
            <a:ext cx="1655179" cy="0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s04.calm9.com/qrcode/2020-10/ES5J2Z9NFR.png">
            <a:extLst>
              <a:ext uri="{FF2B5EF4-FFF2-40B4-BE49-F238E27FC236}">
                <a16:creationId xmlns:a16="http://schemas.microsoft.com/office/drawing/2014/main" id="{462F5CCC-8A5C-4686-881F-A988798EB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604" y="2761010"/>
            <a:ext cx="3459210" cy="345921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DE78BB9-96FB-4A04-9B1E-4B88D6CC6C5E}"/>
              </a:ext>
            </a:extLst>
          </p:cNvPr>
          <p:cNvSpPr/>
          <p:nvPr/>
        </p:nvSpPr>
        <p:spPr>
          <a:xfrm>
            <a:off x="7465746" y="2097347"/>
            <a:ext cx="262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Code: 1017voice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3951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3. Extract Features: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傅立葉轉換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(Fourier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transform,FT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68ED5D8-2A76-44AB-87F8-E656D447B8ED}"/>
              </a:ext>
            </a:extLst>
          </p:cNvPr>
          <p:cNvGrpSpPr/>
          <p:nvPr/>
        </p:nvGrpSpPr>
        <p:grpSpPr>
          <a:xfrm>
            <a:off x="370493" y="2026789"/>
            <a:ext cx="8298946" cy="1116336"/>
            <a:chOff x="370493" y="2026789"/>
            <a:chExt cx="8298946" cy="1116336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48CE8604-BA90-4DE6-B71D-05E551A912CC}"/>
                </a:ext>
              </a:extLst>
            </p:cNvPr>
            <p:cNvSpPr/>
            <p:nvPr/>
          </p:nvSpPr>
          <p:spPr>
            <a:xfrm>
              <a:off x="370493" y="2026789"/>
              <a:ext cx="8298946" cy="1116336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5E71CF-02A2-4185-B68C-CBA4F28D7AC6}"/>
                </a:ext>
              </a:extLst>
            </p:cNvPr>
            <p:cNvSpPr/>
            <p:nvPr/>
          </p:nvSpPr>
          <p:spPr>
            <a:xfrm>
              <a:off x="470449" y="2138681"/>
              <a:ext cx="289778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what it means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它的功用為何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9C5F1E-3BBB-4409-AD0B-8F9D3D99EE46}"/>
                </a:ext>
              </a:extLst>
            </p:cNvPr>
            <p:cNvSpPr/>
            <p:nvPr/>
          </p:nvSpPr>
          <p:spPr>
            <a:xfrm>
              <a:off x="3858225" y="2169459"/>
              <a:ext cx="47301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分解聲音的頻率，得到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各頻率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以及其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大小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289AE89-C42C-42E9-B6B0-1F6763D461F5}"/>
                </a:ext>
              </a:extLst>
            </p:cNvPr>
            <p:cNvCxnSpPr/>
            <p:nvPr/>
          </p:nvCxnSpPr>
          <p:spPr>
            <a:xfrm>
              <a:off x="3498072" y="2260957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2908DDE-34E2-4604-938B-98B2FAE02D21}"/>
              </a:ext>
            </a:extLst>
          </p:cNvPr>
          <p:cNvGrpSpPr/>
          <p:nvPr/>
        </p:nvGrpSpPr>
        <p:grpSpPr>
          <a:xfrm>
            <a:off x="1301288" y="3585036"/>
            <a:ext cx="8757111" cy="1123778"/>
            <a:chOff x="1301288" y="3585036"/>
            <a:chExt cx="8757111" cy="1123778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92BF8CB-2F93-4591-94F8-60AB27C8EBCE}"/>
                </a:ext>
              </a:extLst>
            </p:cNvPr>
            <p:cNvSpPr/>
            <p:nvPr/>
          </p:nvSpPr>
          <p:spPr>
            <a:xfrm>
              <a:off x="1301288" y="3585036"/>
              <a:ext cx="8757111" cy="1123778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CDCF3B-2CEA-44DD-8C5A-572158658F5D}"/>
                </a:ext>
              </a:extLst>
            </p:cNvPr>
            <p:cNvSpPr/>
            <p:nvPr/>
          </p:nvSpPr>
          <p:spPr>
            <a:xfrm>
              <a:off x="1390636" y="3700649"/>
              <a:ext cx="387584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it's intuitive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如何直觀理解</a:t>
              </a:r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FBAB1F4A-6346-48C7-BB53-3A55F1A5719D}"/>
                </a:ext>
              </a:extLst>
            </p:cNvPr>
            <p:cNvGrpSpPr/>
            <p:nvPr/>
          </p:nvGrpSpPr>
          <p:grpSpPr>
            <a:xfrm>
              <a:off x="5865687" y="3702348"/>
              <a:ext cx="3875842" cy="889154"/>
              <a:chOff x="5865687" y="3515227"/>
              <a:chExt cx="3875842" cy="88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/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−2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𝑖𝑓𝑡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3FB1F96-3D0A-47B7-B424-57C8C0587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4308" y="4148854"/>
                <a:ext cx="902827" cy="0"/>
              </a:xfrm>
              <a:prstGeom prst="line">
                <a:avLst/>
              </a:prstGeom>
              <a:ln w="38100" cap="rnd">
                <a:solidFill>
                  <a:srgbClr val="F4433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20DF3303-E83A-461B-9213-65E6DA0CB5E1}"/>
                </a:ext>
              </a:extLst>
            </p:cNvPr>
            <p:cNvCxnSpPr/>
            <p:nvPr/>
          </p:nvCxnSpPr>
          <p:spPr>
            <a:xfrm>
              <a:off x="5448656" y="3822925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F2063F9-6EEE-424C-B356-D6D5E68D2489}"/>
              </a:ext>
            </a:extLst>
          </p:cNvPr>
          <p:cNvGrpSpPr/>
          <p:nvPr/>
        </p:nvGrpSpPr>
        <p:grpSpPr>
          <a:xfrm>
            <a:off x="1799001" y="5193821"/>
            <a:ext cx="9949303" cy="1322980"/>
            <a:chOff x="2111518" y="5193821"/>
            <a:chExt cx="9845131" cy="1322980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E8F0BF3-C888-4251-8621-08094A9DAA69}"/>
                </a:ext>
              </a:extLst>
            </p:cNvPr>
            <p:cNvSpPr/>
            <p:nvPr/>
          </p:nvSpPr>
          <p:spPr>
            <a:xfrm>
              <a:off x="2111518" y="5193821"/>
              <a:ext cx="9845131" cy="1322980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A5E529C-476B-4B87-8D93-BDE1B1BE682C}"/>
                </a:ext>
              </a:extLst>
            </p:cNvPr>
            <p:cNvSpPr/>
            <p:nvPr/>
          </p:nvSpPr>
          <p:spPr>
            <a:xfrm>
              <a:off x="2190972" y="5409035"/>
              <a:ext cx="26489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 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為何可以這樣做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C94A83E-7184-4CDF-964C-4877D89F7CEC}"/>
                </a:ext>
              </a:extLst>
            </p:cNvPr>
            <p:cNvGrpSpPr/>
            <p:nvPr/>
          </p:nvGrpSpPr>
          <p:grpSpPr>
            <a:xfrm>
              <a:off x="5012432" y="5319343"/>
              <a:ext cx="6944217" cy="938654"/>
              <a:chOff x="4827233" y="5338353"/>
              <a:chExt cx="6944217" cy="938654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DE3E23AC-CEF0-4928-ABBE-D8CFD046CE19}"/>
                  </a:ext>
                </a:extLst>
              </p:cNvPr>
              <p:cNvGrpSpPr/>
              <p:nvPr/>
            </p:nvGrpSpPr>
            <p:grpSpPr>
              <a:xfrm>
                <a:off x="4839899" y="5716661"/>
                <a:ext cx="6931551" cy="560346"/>
                <a:chOff x="4839899" y="5268378"/>
                <a:chExt cx="6931551" cy="56034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TW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−2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𝑓𝑡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TW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−2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𝑓𝑡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 </m:t>
                              </m:r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a14:m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305" t="-1087" b="-141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F1229C3-5BC6-47AF-9A13-EAF917DA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4762" y="5814591"/>
                  <a:ext cx="3611185" cy="0"/>
                </a:xfrm>
                <a:prstGeom prst="line">
                  <a:avLst/>
                </a:prstGeom>
                <a:ln w="38100" cap="rnd">
                  <a:solidFill>
                    <a:srgbClr val="F4433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43E771-AD7E-4C35-B3A1-B061AAFD695B}"/>
                  </a:ext>
                </a:extLst>
              </p:cNvPr>
              <p:cNvSpPr/>
              <p:nvPr/>
            </p:nvSpPr>
            <p:spPr>
              <a:xfrm>
                <a:off x="4827233" y="5338353"/>
                <a:ext cx="18054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1. 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正交函數</a:t>
                </a: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BA44DEB-1A13-40F8-A6B3-53EE970E8759}"/>
                </a:ext>
              </a:extLst>
            </p:cNvPr>
            <p:cNvCxnSpPr/>
            <p:nvPr/>
          </p:nvCxnSpPr>
          <p:spPr>
            <a:xfrm>
              <a:off x="4827233" y="5531311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299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A03B00BC-0738-4F50-BA2A-127F52F8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87" y="3404452"/>
            <a:ext cx="6230413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683F2A6-FEDD-476D-B5B6-70B48CB0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50" y="1627819"/>
            <a:ext cx="7520268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D797D1D-C329-456B-AE94-6DB882C99F99}"/>
              </a:ext>
            </a:extLst>
          </p:cNvPr>
          <p:cNvSpPr/>
          <p:nvPr/>
        </p:nvSpPr>
        <p:spPr>
          <a:xfrm>
            <a:off x="1061784" y="3383313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5724DA7-10F0-490B-83E8-E67F4E4A89D4}"/>
              </a:ext>
            </a:extLst>
          </p:cNvPr>
          <p:cNvSpPr/>
          <p:nvPr/>
        </p:nvSpPr>
        <p:spPr>
          <a:xfrm>
            <a:off x="4719384" y="160802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50BF32-2D87-4CC2-9813-13E6C2B8C7F7}"/>
              </a:ext>
            </a:extLst>
          </p:cNvPr>
          <p:cNvSpPr/>
          <p:nvPr/>
        </p:nvSpPr>
        <p:spPr>
          <a:xfrm>
            <a:off x="11008409" y="3417699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F1D4856-9EC1-4532-AC0B-243A9DDD5E1F}"/>
              </a:ext>
            </a:extLst>
          </p:cNvPr>
          <p:cNvSpPr/>
          <p:nvPr/>
        </p:nvSpPr>
        <p:spPr>
          <a:xfrm>
            <a:off x="6089311" y="6264133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6EB515AF-F8E4-4A8A-8B3D-EEFDEA41F2BE}"/>
              </a:ext>
            </a:extLst>
          </p:cNvPr>
          <p:cNvSpPr/>
          <p:nvPr/>
        </p:nvSpPr>
        <p:spPr>
          <a:xfrm>
            <a:off x="2987414" y="2496248"/>
            <a:ext cx="1087120" cy="1087120"/>
          </a:xfrm>
          <a:prstGeom prst="arc">
            <a:avLst>
              <a:gd name="adj1" fmla="val 11316231"/>
              <a:gd name="adj2" fmla="val 17315464"/>
            </a:avLst>
          </a:prstGeom>
          <a:ln w="38100" cap="rnd">
            <a:solidFill>
              <a:srgbClr val="194A8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5A2EC5-9C02-4033-B3AB-563A982D0F35}"/>
              </a:ext>
            </a:extLst>
          </p:cNvPr>
          <p:cNvSpPr/>
          <p:nvPr/>
        </p:nvSpPr>
        <p:spPr>
          <a:xfrm>
            <a:off x="1436878" y="2054470"/>
            <a:ext cx="1772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2400" b="1" dirty="0">
              <a:solidFill>
                <a:srgbClr val="194A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30D085-1CCA-46B0-8C29-DD44F7DC620C}"/>
              </a:ext>
            </a:extLst>
          </p:cNvPr>
          <p:cNvGrpSpPr/>
          <p:nvPr/>
        </p:nvGrpSpPr>
        <p:grpSpPr>
          <a:xfrm>
            <a:off x="7083016" y="5230181"/>
            <a:ext cx="4675582" cy="1116336"/>
            <a:chOff x="6696953" y="3579271"/>
            <a:chExt cx="4675582" cy="1116336"/>
          </a:xfrm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EBCD0C91-0D05-40B7-AA7E-D03832C407B9}"/>
                </a:ext>
              </a:extLst>
            </p:cNvPr>
            <p:cNvSpPr/>
            <p:nvPr/>
          </p:nvSpPr>
          <p:spPr>
            <a:xfrm>
              <a:off x="6696953" y="3579271"/>
              <a:ext cx="4675582" cy="1116336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6E36092-0929-4F21-A97A-24B9625B1E11}"/>
                </a:ext>
              </a:extLst>
            </p:cNvPr>
            <p:cNvSpPr/>
            <p:nvPr/>
          </p:nvSpPr>
          <p:spPr>
            <a:xfrm>
              <a:off x="6696953" y="3721941"/>
              <a:ext cx="46755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分解聲音的頻率，得到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{</a:t>
              </a:r>
              <a:r>
                <a:rPr lang="zh-TW" altLang="en-US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各頻率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以及其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{</a:t>
              </a:r>
              <a:r>
                <a:rPr lang="zh-TW" altLang="en-US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大小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435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6270ABC-2D38-42E3-A2ED-08E0791EC9D2}"/>
              </a:ext>
            </a:extLst>
          </p:cNvPr>
          <p:cNvGrpSpPr/>
          <p:nvPr/>
        </p:nvGrpSpPr>
        <p:grpSpPr>
          <a:xfrm>
            <a:off x="1487131" y="1545132"/>
            <a:ext cx="8757111" cy="1123778"/>
            <a:chOff x="1301288" y="3585036"/>
            <a:chExt cx="8757111" cy="1123778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EF0BFD18-821A-4066-9402-10A5D9305E4E}"/>
                </a:ext>
              </a:extLst>
            </p:cNvPr>
            <p:cNvSpPr/>
            <p:nvPr/>
          </p:nvSpPr>
          <p:spPr>
            <a:xfrm>
              <a:off x="1301288" y="3585036"/>
              <a:ext cx="8757111" cy="1123778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CE4DD1-664A-4893-B538-9047F739ECAD}"/>
                </a:ext>
              </a:extLst>
            </p:cNvPr>
            <p:cNvSpPr/>
            <p:nvPr/>
          </p:nvSpPr>
          <p:spPr>
            <a:xfrm>
              <a:off x="1390636" y="3700649"/>
              <a:ext cx="387584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why it's intuitive</a:t>
              </a: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如何直觀理解</a:t>
              </a:r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B0170FA-549F-4EFE-8BCB-80BB338A1485}"/>
                </a:ext>
              </a:extLst>
            </p:cNvPr>
            <p:cNvGrpSpPr/>
            <p:nvPr/>
          </p:nvGrpSpPr>
          <p:grpSpPr>
            <a:xfrm>
              <a:off x="5865687" y="3702348"/>
              <a:ext cx="3875842" cy="889154"/>
              <a:chOff x="5865687" y="3515227"/>
              <a:chExt cx="3875842" cy="88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9EBAA069-CE5B-4960-80B2-C1B9BA76899A}"/>
                      </a:ext>
                    </a:extLst>
                  </p:cNvPr>
                  <p:cNvSpPr/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=</m:t>
                          </m:r>
                          <m:nary>
                            <m:nary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oMath>
                      </m:oMathPara>
                    </a14:m>
                    <a:endParaRPr lang="zh-TW" altLang="en-US" sz="2400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9EBAA069-CE5B-4960-80B2-C1B9BA7689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921299AC-0726-48CC-AFA7-9B5E228C1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4308" y="4148854"/>
                <a:ext cx="902827" cy="0"/>
              </a:xfrm>
              <a:prstGeom prst="line">
                <a:avLst/>
              </a:prstGeom>
              <a:ln w="38100" cap="rnd">
                <a:solidFill>
                  <a:srgbClr val="F4433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617E061F-2365-4C63-9A50-424A309A13BC}"/>
                </a:ext>
              </a:extLst>
            </p:cNvPr>
            <p:cNvCxnSpPr/>
            <p:nvPr/>
          </p:nvCxnSpPr>
          <p:spPr>
            <a:xfrm>
              <a:off x="5448656" y="3822925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E8E1A41-3A63-4BBB-A05B-FA4E5BDA6462}"/>
              </a:ext>
            </a:extLst>
          </p:cNvPr>
          <p:cNvSpPr/>
          <p:nvPr/>
        </p:nvSpPr>
        <p:spPr>
          <a:xfrm>
            <a:off x="370493" y="2999078"/>
            <a:ext cx="1495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先備知識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C01AFD2-039F-4AA5-8517-941D82621467}"/>
                  </a:ext>
                </a:extLst>
              </p:cNvPr>
              <p:cNvSpPr/>
              <p:nvPr/>
            </p:nvSpPr>
            <p:spPr>
              <a:xfrm>
                <a:off x="628625" y="3623338"/>
                <a:ext cx="369804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𝑖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𝑖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i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C01AFD2-039F-4AA5-8517-941D8262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25" y="3623338"/>
                <a:ext cx="3698048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171EFC0-F8E1-4DE2-9F72-542EA3122AED}"/>
                  </a:ext>
                </a:extLst>
              </p:cNvPr>
              <p:cNvSpPr/>
              <p:nvPr/>
            </p:nvSpPr>
            <p:spPr>
              <a:xfrm>
                <a:off x="4326672" y="3639561"/>
                <a:ext cx="733750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在複平面上逆時針旋轉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𝜃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strike="sngStrike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證明就是兩個複數相乘後，利用三角函數的和角公式即可。</a:t>
                </a:r>
                <a:endParaRPr lang="en-US" altLang="zh-TW" sz="2400" strike="sngStrike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171EFC0-F8E1-4DE2-9F72-542EA3122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72" y="3639561"/>
                <a:ext cx="7337503" cy="1200329"/>
              </a:xfrm>
              <a:prstGeom prst="rect">
                <a:avLst/>
              </a:prstGeom>
              <a:blipFill>
                <a:blip r:embed="rId4"/>
                <a:stretch>
                  <a:fillRect l="-1330" t="-3553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F76B266-89AA-42CE-A9CB-0CAF2C950304}"/>
                  </a:ext>
                </a:extLst>
              </p:cNvPr>
              <p:cNvSpPr/>
              <p:nvPr/>
            </p:nvSpPr>
            <p:spPr>
              <a:xfrm>
                <a:off x="914401" y="4839890"/>
                <a:ext cx="8240752" cy="676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𝑖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𝑖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=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𝑖</m:t>
                        </m:r>
                      </m:e>
                    </m:func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，可以旋轉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F76B266-89AA-42CE-A9CB-0CAF2C950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4839890"/>
                <a:ext cx="8240752" cy="676467"/>
              </a:xfrm>
              <a:prstGeom prst="rect">
                <a:avLst/>
              </a:prstGeom>
              <a:blipFill>
                <a:blip r:embed="rId5"/>
                <a:stretch>
                  <a:fillRect l="-1109" r="-4808" b="-7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3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F2063F9-6EEE-424C-B356-D6D5E68D2489}"/>
              </a:ext>
            </a:extLst>
          </p:cNvPr>
          <p:cNvGrpSpPr/>
          <p:nvPr/>
        </p:nvGrpSpPr>
        <p:grpSpPr>
          <a:xfrm>
            <a:off x="1173434" y="1545132"/>
            <a:ext cx="10154116" cy="1129693"/>
            <a:chOff x="2111518" y="5306801"/>
            <a:chExt cx="10030327" cy="1129693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E8F0BF3-C888-4251-8621-08094A9DAA69}"/>
                </a:ext>
              </a:extLst>
            </p:cNvPr>
            <p:cNvSpPr/>
            <p:nvPr/>
          </p:nvSpPr>
          <p:spPr>
            <a:xfrm>
              <a:off x="2111518" y="5306801"/>
              <a:ext cx="9845131" cy="1129693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A5E529C-476B-4B87-8D93-BDE1B1BE682C}"/>
                </a:ext>
              </a:extLst>
            </p:cNvPr>
            <p:cNvSpPr/>
            <p:nvPr/>
          </p:nvSpPr>
          <p:spPr>
            <a:xfrm>
              <a:off x="2190972" y="5409035"/>
              <a:ext cx="26489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why it works</a:t>
              </a: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為何可以這樣做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C94A83E-7184-4CDF-964C-4877D89F7CEC}"/>
                </a:ext>
              </a:extLst>
            </p:cNvPr>
            <p:cNvGrpSpPr/>
            <p:nvPr/>
          </p:nvGrpSpPr>
          <p:grpSpPr>
            <a:xfrm>
              <a:off x="5025097" y="5357030"/>
              <a:ext cx="7116748" cy="957680"/>
              <a:chOff x="4839898" y="5376040"/>
              <a:chExt cx="7116748" cy="957680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DE3E23AC-CEF0-4928-ABBE-D8CFD046CE19}"/>
                  </a:ext>
                </a:extLst>
              </p:cNvPr>
              <p:cNvGrpSpPr/>
              <p:nvPr/>
            </p:nvGrpSpPr>
            <p:grpSpPr>
              <a:xfrm>
                <a:off x="4839898" y="5773374"/>
                <a:ext cx="7116748" cy="560346"/>
                <a:chOff x="4839898" y="5325091"/>
                <a:chExt cx="7116748" cy="56034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898" y="5325091"/>
                      <a:ext cx="7116748" cy="56034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/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14:m>
                        <m:oMath xmlns:m="http://schemas.openxmlformats.org/officeDocument/2006/math">
                          <m:r>
                            <a:rPr lang="en-US" altLang="zh-TW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=</m:t>
                          </m:r>
                          <m:nary>
                            <m:nary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𝑓𝑡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oMath>
                      </a14:m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9898" y="5325091"/>
                      <a:ext cx="7116748" cy="5603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69" t="-1087" b="-141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F1229C3-5BC6-47AF-9A13-EAF917DA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8794" y="5825741"/>
                  <a:ext cx="3489768" cy="0"/>
                </a:xfrm>
                <a:prstGeom prst="line">
                  <a:avLst/>
                </a:prstGeom>
                <a:ln w="38100" cap="rnd">
                  <a:solidFill>
                    <a:srgbClr val="F4433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43E771-AD7E-4C35-B3A1-B061AAFD695B}"/>
                  </a:ext>
                </a:extLst>
              </p:cNvPr>
              <p:cNvSpPr/>
              <p:nvPr/>
            </p:nvSpPr>
            <p:spPr>
              <a:xfrm>
                <a:off x="4839899" y="5376040"/>
                <a:ext cx="194532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正交函數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BA44DEB-1A13-40F8-A6B3-53EE970E8759}"/>
                </a:ext>
              </a:extLst>
            </p:cNvPr>
            <p:cNvCxnSpPr/>
            <p:nvPr/>
          </p:nvCxnSpPr>
          <p:spPr>
            <a:xfrm>
              <a:off x="4827233" y="5531311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CFF52E7E-B8E4-437A-AD63-92F90237B0ED}"/>
              </a:ext>
            </a:extLst>
          </p:cNvPr>
          <p:cNvSpPr/>
          <p:nvPr/>
        </p:nvSpPr>
        <p:spPr>
          <a:xfrm>
            <a:off x="370493" y="2999078"/>
            <a:ext cx="1495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先備知識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84496E-84CD-43D5-9D35-2A0014841FDC}"/>
                  </a:ext>
                </a:extLst>
              </p:cNvPr>
              <p:cNvSpPr/>
              <p:nvPr/>
            </p:nvSpPr>
            <p:spPr>
              <a:xfrm>
                <a:off x="454219" y="3549511"/>
                <a:ext cx="8826941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所有的週期波都可以由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𝑐𝑜𝑠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𝜃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𝑠𝑖𝑛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r>
                  <a:rPr lang="en-US" altLang="zh-TW" sz="2400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合成。</a:t>
                </a:r>
                <a14:m>
                  <m:oMath xmlns:m="http://schemas.openxmlformats.org/officeDocument/2006/math">
                    <m:r>
                      <a:rPr lang="en-US" altLang="zh-TW" sz="2400" b="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=0,1,2,…)</m:t>
                    </m:r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基底？直角坐標？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(1,0)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(0,1)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，就是一組基底。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想要把聲波分解，就要找到能夠組成波形的基底。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84496E-84CD-43D5-9D35-2A0014841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9" y="3549511"/>
                <a:ext cx="8826941" cy="1354217"/>
              </a:xfrm>
              <a:prstGeom prst="rect">
                <a:avLst/>
              </a:prstGeom>
              <a:blipFill>
                <a:blip r:embed="rId4"/>
                <a:stretch>
                  <a:fillRect l="-967" t="-3153" b="-99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6687067E-216B-424B-BFE8-ABD1A9F0341D}"/>
              </a:ext>
            </a:extLst>
          </p:cNvPr>
          <p:cNvGrpSpPr/>
          <p:nvPr/>
        </p:nvGrpSpPr>
        <p:grpSpPr>
          <a:xfrm>
            <a:off x="454219" y="5086389"/>
            <a:ext cx="9959942" cy="1354218"/>
            <a:chOff x="326835" y="5086389"/>
            <a:chExt cx="9959942" cy="1354218"/>
          </a:xfrm>
        </p:grpSpPr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EAD1DA7F-3FEF-4AB2-86A0-63F7541E0395}"/>
                </a:ext>
              </a:extLst>
            </p:cNvPr>
            <p:cNvSpPr/>
            <p:nvPr/>
          </p:nvSpPr>
          <p:spPr>
            <a:xfrm>
              <a:off x="326835" y="5086389"/>
              <a:ext cx="9777285" cy="1354217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0FBAF89-5638-4413-87CF-52657F575B81}"/>
                    </a:ext>
                  </a:extLst>
                </p:cNvPr>
                <p:cNvSpPr/>
                <p:nvPr/>
              </p:nvSpPr>
              <p:spPr>
                <a:xfrm>
                  <a:off x="370492" y="5086390"/>
                  <a:ext cx="9916285" cy="13542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{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正交函數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}</a:t>
                  </a:r>
                </a:p>
                <a:p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兩個函數相乘後，對一個週期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~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𝟐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𝝅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做積分 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=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，表示兩函數成正交。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sz="2400" b="1" strike="sngStrike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可以用和差化積證明。</a:t>
                  </a:r>
                  <a:endParaRPr lang="en-US" altLang="zh-TW" sz="2400" b="1" strike="sngStrike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0FBAF89-5638-4413-87CF-52657F575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92" y="5086390"/>
                  <a:ext cx="9916285" cy="1354217"/>
                </a:xfrm>
                <a:prstGeom prst="rect">
                  <a:avLst/>
                </a:prstGeom>
                <a:blipFill>
                  <a:blip r:embed="rId5"/>
                  <a:stretch>
                    <a:fillRect l="-984" t="-3139" b="-9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3447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1B99C50-91C9-4279-A6EC-D7E5938A048C}"/>
              </a:ext>
            </a:extLst>
          </p:cNvPr>
          <p:cNvGrpSpPr/>
          <p:nvPr/>
        </p:nvGrpSpPr>
        <p:grpSpPr>
          <a:xfrm>
            <a:off x="168855" y="3166160"/>
            <a:ext cx="9105313" cy="2577437"/>
            <a:chOff x="1090247" y="1483995"/>
            <a:chExt cx="9105313" cy="257743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/>
                <p:nvPr/>
              </p:nvSpPr>
              <p:spPr>
                <a:xfrm>
                  <a:off x="1090247" y="1738685"/>
                  <a:ext cx="91053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247" y="1738685"/>
                  <a:ext cx="91053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/>
                <p:nvPr/>
              </p:nvSpPr>
              <p:spPr>
                <a:xfrm>
                  <a:off x="2781887" y="2261905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:r>
                    <a:rPr lang="en-US" altLang="zh-TW" sz="2800" b="0" dirty="0">
                      <a:ea typeface="Cambria Math" panose="02040503050406030204" pitchFamily="18" charset="0"/>
                    </a:rPr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887" y="2261905"/>
                  <a:ext cx="7047913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730" t="-11628" b="-325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0E849D6-C1A9-400B-BF39-9B7C26F50079}"/>
                    </a:ext>
                  </a:extLst>
                </p:cNvPr>
                <p:cNvSpPr/>
                <p:nvPr/>
              </p:nvSpPr>
              <p:spPr>
                <a:xfrm>
                  <a:off x="1837007" y="3014992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0E849D6-C1A9-400B-BF39-9B7C26F50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007" y="3014992"/>
                  <a:ext cx="704791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F03C775-8DB8-420A-B259-533CA6337C02}"/>
                    </a:ext>
                  </a:extLst>
                </p:cNvPr>
                <p:cNvSpPr/>
                <p:nvPr/>
              </p:nvSpPr>
              <p:spPr>
                <a:xfrm>
                  <a:off x="2341730" y="3538212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F03C775-8DB8-420A-B259-533CA6337C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730" y="3538212"/>
                  <a:ext cx="704791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31C7F08-5E86-4650-9168-8B655887A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751" y="2407920"/>
              <a:ext cx="1684449" cy="253911"/>
            </a:xfrm>
            <a:prstGeom prst="line">
              <a:avLst/>
            </a:prstGeom>
            <a:ln w="38100" cap="rnd">
              <a:solidFill>
                <a:srgbClr val="F4433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7DC28A67-9FCC-4610-960A-61BB56E3E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1431" y="1934790"/>
              <a:ext cx="1048075" cy="157986"/>
            </a:xfrm>
            <a:prstGeom prst="line">
              <a:avLst/>
            </a:prstGeom>
            <a:ln w="38100" cap="rnd">
              <a:solidFill>
                <a:srgbClr val="F4433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3E6ACE4-86CD-4A60-A563-0E432E749E0E}"/>
                </a:ext>
              </a:extLst>
            </p:cNvPr>
            <p:cNvSpPr txBox="1"/>
            <p:nvPr/>
          </p:nvSpPr>
          <p:spPr>
            <a:xfrm>
              <a:off x="4499506" y="1483995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DC6868"/>
                  </a:solidFill>
                  <a:latin typeface="Consolas" panose="020B0609020204030204" pitchFamily="49" charset="0"/>
                </a:rPr>
                <a:t>1</a:t>
              </a:r>
              <a:endParaRPr lang="zh-TW" altLang="en-US" sz="2800" dirty="0">
                <a:solidFill>
                  <a:srgbClr val="DC6868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75C854A-540A-4C36-9BAE-0595BA8DFDF3}"/>
                </a:ext>
              </a:extLst>
            </p:cNvPr>
            <p:cNvSpPr txBox="1"/>
            <p:nvPr/>
          </p:nvSpPr>
          <p:spPr>
            <a:xfrm>
              <a:off x="4499506" y="1930995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DC6868"/>
                  </a:solidFill>
                  <a:latin typeface="Consolas" panose="020B0609020204030204" pitchFamily="49" charset="0"/>
                </a:rPr>
                <a:t>0</a:t>
              </a:r>
              <a:endParaRPr lang="zh-TW" altLang="en-US" sz="2800" dirty="0">
                <a:solidFill>
                  <a:srgbClr val="DC6868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D0D8-51E9-4672-B75A-EBF51365D24E}"/>
              </a:ext>
            </a:extLst>
          </p:cNvPr>
          <p:cNvGrpSpPr/>
          <p:nvPr/>
        </p:nvGrpSpPr>
        <p:grpSpPr>
          <a:xfrm>
            <a:off x="814294" y="1670412"/>
            <a:ext cx="7653230" cy="1248698"/>
            <a:chOff x="168855" y="4709160"/>
            <a:chExt cx="7653230" cy="124869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A80D9DD9-D3A2-4413-8C91-9E1D504E9215}"/>
                </a:ext>
              </a:extLst>
            </p:cNvPr>
            <p:cNvSpPr/>
            <p:nvPr/>
          </p:nvSpPr>
          <p:spPr>
            <a:xfrm>
              <a:off x="168855" y="4709160"/>
              <a:ext cx="7653230" cy="1248698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/>
                <p:nvPr/>
              </p:nvSpPr>
              <p:spPr>
                <a:xfrm>
                  <a:off x="247037" y="4779511"/>
                  <a:ext cx="7496866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只要 </a:t>
                  </a:r>
                  <a14:m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≠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就和 </a:t>
                  </a:r>
                  <a14:m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8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8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對任意 </a:t>
                  </a:r>
                  <a14:m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就和 </a:t>
                  </a:r>
                  <a14:m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8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37" y="4779511"/>
                  <a:ext cx="7496866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1463" t="-5525" r="-650" b="-143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1194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1CD6FC-40B5-44FA-9B86-3151EF934C91}"/>
              </a:ext>
            </a:extLst>
          </p:cNvPr>
          <p:cNvGrpSpPr/>
          <p:nvPr/>
        </p:nvGrpSpPr>
        <p:grpSpPr>
          <a:xfrm>
            <a:off x="-745545" y="3298930"/>
            <a:ext cx="9105313" cy="1046440"/>
            <a:chOff x="168855" y="3420850"/>
            <a:chExt cx="9105313" cy="10464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/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/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C7C352E-D2C4-4E5D-8611-D4121EBE7E7C}"/>
              </a:ext>
            </a:extLst>
          </p:cNvPr>
          <p:cNvCxnSpPr>
            <a:cxnSpLocks/>
          </p:cNvCxnSpPr>
          <p:nvPr/>
        </p:nvCxnSpPr>
        <p:spPr>
          <a:xfrm flipV="1">
            <a:off x="1953785" y="3774750"/>
            <a:ext cx="667495" cy="1082600"/>
          </a:xfrm>
          <a:prstGeom prst="straightConnector1">
            <a:avLst/>
          </a:prstGeom>
          <a:ln w="38100">
            <a:solidFill>
              <a:srgbClr val="DC686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/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如果我想要求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blipFill>
                <a:blip r:embed="rId5"/>
                <a:stretch>
                  <a:fillRect l="-4536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群組 30">
            <a:extLst>
              <a:ext uri="{FF2B5EF4-FFF2-40B4-BE49-F238E27FC236}">
                <a16:creationId xmlns:a16="http://schemas.microsoft.com/office/drawing/2014/main" id="{4F750FB0-64C6-42D3-BD0C-A74120F6E834}"/>
              </a:ext>
            </a:extLst>
          </p:cNvPr>
          <p:cNvGrpSpPr/>
          <p:nvPr/>
        </p:nvGrpSpPr>
        <p:grpSpPr>
          <a:xfrm>
            <a:off x="814293" y="1670412"/>
            <a:ext cx="10679367" cy="1151228"/>
            <a:chOff x="814293" y="1670412"/>
            <a:chExt cx="10679367" cy="1151228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A2952D28-5446-4547-BF14-934E5E824EEC}"/>
                </a:ext>
              </a:extLst>
            </p:cNvPr>
            <p:cNvSpPr/>
            <p:nvPr/>
          </p:nvSpPr>
          <p:spPr>
            <a:xfrm>
              <a:off x="814293" y="1670412"/>
              <a:ext cx="10679367" cy="1151228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8683444-E4E8-41A0-BB03-3BC762681754}"/>
                    </a:ext>
                  </a:extLst>
                </p:cNvPr>
                <p:cNvSpPr/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只要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正交，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對任意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8683444-E4E8-41A0-BB03-3BC762681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  <a:blipFill>
                  <a:blip r:embed="rId6"/>
                  <a:stretch>
                    <a:fillRect l="-803" t="-5590" r="-4079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5078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0948842-09A3-47A8-8D4D-797D3B2B40E0}"/>
              </a:ext>
            </a:extLst>
          </p:cNvPr>
          <p:cNvSpPr txBox="1"/>
          <p:nvPr/>
        </p:nvSpPr>
        <p:spPr>
          <a:xfrm>
            <a:off x="1325880" y="3035850"/>
            <a:ext cx="638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dirty="0">
                <a:solidFill>
                  <a:srgbClr val="DC6868"/>
                </a:solidFill>
                <a:latin typeface="Consolas" panose="020B0609020204030204" pitchFamily="49" charset="0"/>
              </a:rPr>
              <a:t>{        }</a:t>
            </a:r>
            <a:endParaRPr lang="zh-TW" altLang="en-US" sz="8800" dirty="0">
              <a:solidFill>
                <a:srgbClr val="DC6868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1CD6FC-40B5-44FA-9B86-3151EF934C91}"/>
              </a:ext>
            </a:extLst>
          </p:cNvPr>
          <p:cNvGrpSpPr/>
          <p:nvPr/>
        </p:nvGrpSpPr>
        <p:grpSpPr>
          <a:xfrm>
            <a:off x="-745545" y="3298930"/>
            <a:ext cx="9105313" cy="1046440"/>
            <a:chOff x="168855" y="3420850"/>
            <a:chExt cx="9105313" cy="104644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/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/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CA2ED69B-4816-4384-BC62-7A8F201B9DB1}"/>
              </a:ext>
            </a:extLst>
          </p:cNvPr>
          <p:cNvGrpSpPr/>
          <p:nvPr/>
        </p:nvGrpSpPr>
        <p:grpSpPr>
          <a:xfrm>
            <a:off x="814293" y="1670412"/>
            <a:ext cx="10679367" cy="1151228"/>
            <a:chOff x="814293" y="1670412"/>
            <a:chExt cx="10679367" cy="115122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A80D9DD9-D3A2-4413-8C91-9E1D504E9215}"/>
                </a:ext>
              </a:extLst>
            </p:cNvPr>
            <p:cNvSpPr/>
            <p:nvPr/>
          </p:nvSpPr>
          <p:spPr>
            <a:xfrm>
              <a:off x="814293" y="1670412"/>
              <a:ext cx="10679367" cy="1151228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/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只要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正交，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對任意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803" t="-5590" r="-4079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A1D867A-E607-4250-8C85-81D2C7BA1007}"/>
                  </a:ext>
                </a:extLst>
              </p:cNvPr>
              <p:cNvSpPr txBox="1"/>
              <p:nvPr/>
            </p:nvSpPr>
            <p:spPr>
              <a:xfrm>
                <a:off x="7672285" y="3513140"/>
                <a:ext cx="4158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，再積分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800" i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A1D867A-E607-4250-8C85-81D2C7BA1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285" y="3513140"/>
                <a:ext cx="4158446" cy="523220"/>
              </a:xfrm>
              <a:prstGeom prst="rect">
                <a:avLst/>
              </a:prstGeom>
              <a:blipFill>
                <a:blip r:embed="rId6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C7C352E-D2C4-4E5D-8611-D4121EBE7E7C}"/>
              </a:ext>
            </a:extLst>
          </p:cNvPr>
          <p:cNvCxnSpPr>
            <a:cxnSpLocks/>
          </p:cNvCxnSpPr>
          <p:nvPr/>
        </p:nvCxnSpPr>
        <p:spPr>
          <a:xfrm flipV="1">
            <a:off x="1953785" y="3774750"/>
            <a:ext cx="667495" cy="1082600"/>
          </a:xfrm>
          <a:prstGeom prst="straightConnector1">
            <a:avLst/>
          </a:prstGeom>
          <a:ln w="38100">
            <a:solidFill>
              <a:srgbClr val="DC686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/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如果我想要求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blipFill>
                <a:blip r:embed="rId7"/>
                <a:stretch>
                  <a:fillRect l="-4536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34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3. Extract Features: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傅立葉轉換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(Fourier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transform,FT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68ED5D8-2A76-44AB-87F8-E656D447B8ED}"/>
              </a:ext>
            </a:extLst>
          </p:cNvPr>
          <p:cNvGrpSpPr/>
          <p:nvPr/>
        </p:nvGrpSpPr>
        <p:grpSpPr>
          <a:xfrm>
            <a:off x="370493" y="2026789"/>
            <a:ext cx="8298946" cy="1116336"/>
            <a:chOff x="370493" y="2026789"/>
            <a:chExt cx="8298946" cy="1116336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48CE8604-BA90-4DE6-B71D-05E551A912CC}"/>
                </a:ext>
              </a:extLst>
            </p:cNvPr>
            <p:cNvSpPr/>
            <p:nvPr/>
          </p:nvSpPr>
          <p:spPr>
            <a:xfrm>
              <a:off x="370493" y="2026789"/>
              <a:ext cx="8298946" cy="1116336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5E71CF-02A2-4185-B68C-CBA4F28D7AC6}"/>
                </a:ext>
              </a:extLst>
            </p:cNvPr>
            <p:cNvSpPr/>
            <p:nvPr/>
          </p:nvSpPr>
          <p:spPr>
            <a:xfrm>
              <a:off x="470449" y="2138681"/>
              <a:ext cx="289778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what it means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它的功用為何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9C5F1E-3BBB-4409-AD0B-8F9D3D99EE46}"/>
                </a:ext>
              </a:extLst>
            </p:cNvPr>
            <p:cNvSpPr/>
            <p:nvPr/>
          </p:nvSpPr>
          <p:spPr>
            <a:xfrm>
              <a:off x="3858225" y="2169459"/>
              <a:ext cx="47301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分解聲音的頻率，得到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各頻率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以及其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大小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289AE89-C42C-42E9-B6B0-1F6763D461F5}"/>
                </a:ext>
              </a:extLst>
            </p:cNvPr>
            <p:cNvCxnSpPr/>
            <p:nvPr/>
          </p:nvCxnSpPr>
          <p:spPr>
            <a:xfrm>
              <a:off x="3498072" y="2260957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2908DDE-34E2-4604-938B-98B2FAE02D21}"/>
              </a:ext>
            </a:extLst>
          </p:cNvPr>
          <p:cNvGrpSpPr/>
          <p:nvPr/>
        </p:nvGrpSpPr>
        <p:grpSpPr>
          <a:xfrm>
            <a:off x="1301288" y="3585036"/>
            <a:ext cx="8757111" cy="1123778"/>
            <a:chOff x="1301288" y="3585036"/>
            <a:chExt cx="8757111" cy="1123778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92BF8CB-2F93-4591-94F8-60AB27C8EBCE}"/>
                </a:ext>
              </a:extLst>
            </p:cNvPr>
            <p:cNvSpPr/>
            <p:nvPr/>
          </p:nvSpPr>
          <p:spPr>
            <a:xfrm>
              <a:off x="1301288" y="3585036"/>
              <a:ext cx="8757111" cy="1123778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CDCF3B-2CEA-44DD-8C5A-572158658F5D}"/>
                </a:ext>
              </a:extLst>
            </p:cNvPr>
            <p:cNvSpPr/>
            <p:nvPr/>
          </p:nvSpPr>
          <p:spPr>
            <a:xfrm>
              <a:off x="1390636" y="3700649"/>
              <a:ext cx="387584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it's intuitive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如何直觀理解</a:t>
              </a:r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FBAB1F4A-6346-48C7-BB53-3A55F1A5719D}"/>
                </a:ext>
              </a:extLst>
            </p:cNvPr>
            <p:cNvGrpSpPr/>
            <p:nvPr/>
          </p:nvGrpSpPr>
          <p:grpSpPr>
            <a:xfrm>
              <a:off x="5865687" y="3702348"/>
              <a:ext cx="3875842" cy="889154"/>
              <a:chOff x="5865687" y="3515227"/>
              <a:chExt cx="3875842" cy="88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/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−2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𝑖𝑓𝑡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3FB1F96-3D0A-47B7-B424-57C8C0587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4308" y="4148854"/>
                <a:ext cx="902827" cy="0"/>
              </a:xfrm>
              <a:prstGeom prst="line">
                <a:avLst/>
              </a:prstGeom>
              <a:ln w="38100" cap="rnd">
                <a:solidFill>
                  <a:srgbClr val="F4433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20DF3303-E83A-461B-9213-65E6DA0CB5E1}"/>
                </a:ext>
              </a:extLst>
            </p:cNvPr>
            <p:cNvCxnSpPr/>
            <p:nvPr/>
          </p:nvCxnSpPr>
          <p:spPr>
            <a:xfrm>
              <a:off x="5448656" y="3822925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F2063F9-6EEE-424C-B356-D6D5E68D2489}"/>
              </a:ext>
            </a:extLst>
          </p:cNvPr>
          <p:cNvGrpSpPr/>
          <p:nvPr/>
        </p:nvGrpSpPr>
        <p:grpSpPr>
          <a:xfrm>
            <a:off x="1799001" y="5193821"/>
            <a:ext cx="9949303" cy="1322980"/>
            <a:chOff x="2111518" y="5193821"/>
            <a:chExt cx="9845131" cy="1322980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E8F0BF3-C888-4251-8621-08094A9DAA69}"/>
                </a:ext>
              </a:extLst>
            </p:cNvPr>
            <p:cNvSpPr/>
            <p:nvPr/>
          </p:nvSpPr>
          <p:spPr>
            <a:xfrm>
              <a:off x="2111518" y="5193821"/>
              <a:ext cx="9845131" cy="1322980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A5E529C-476B-4B87-8D93-BDE1B1BE682C}"/>
                </a:ext>
              </a:extLst>
            </p:cNvPr>
            <p:cNvSpPr/>
            <p:nvPr/>
          </p:nvSpPr>
          <p:spPr>
            <a:xfrm>
              <a:off x="2190972" y="5409035"/>
              <a:ext cx="26489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 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為何可以這樣做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C94A83E-7184-4CDF-964C-4877D89F7CEC}"/>
                </a:ext>
              </a:extLst>
            </p:cNvPr>
            <p:cNvGrpSpPr/>
            <p:nvPr/>
          </p:nvGrpSpPr>
          <p:grpSpPr>
            <a:xfrm>
              <a:off x="5012432" y="5319343"/>
              <a:ext cx="6944217" cy="938654"/>
              <a:chOff x="4827233" y="5338353"/>
              <a:chExt cx="6944217" cy="938654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DE3E23AC-CEF0-4928-ABBE-D8CFD046CE19}"/>
                  </a:ext>
                </a:extLst>
              </p:cNvPr>
              <p:cNvGrpSpPr/>
              <p:nvPr/>
            </p:nvGrpSpPr>
            <p:grpSpPr>
              <a:xfrm>
                <a:off x="4839899" y="5716661"/>
                <a:ext cx="6931551" cy="560346"/>
                <a:chOff x="4839899" y="5268378"/>
                <a:chExt cx="6931551" cy="560346"/>
              </a:xfrm>
            </p:grpSpPr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TW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−2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𝑓𝑡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TW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−2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𝑓𝑡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 </m:t>
                              </m:r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a14:m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mc:Choice>
              <mc:Fallback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305" t="-1087" b="-141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F1229C3-5BC6-47AF-9A13-EAF917DA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4762" y="5814591"/>
                  <a:ext cx="3611185" cy="0"/>
                </a:xfrm>
                <a:prstGeom prst="line">
                  <a:avLst/>
                </a:prstGeom>
                <a:ln w="38100" cap="rnd">
                  <a:solidFill>
                    <a:srgbClr val="F4433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43E771-AD7E-4C35-B3A1-B061AAFD695B}"/>
                  </a:ext>
                </a:extLst>
              </p:cNvPr>
              <p:cNvSpPr/>
              <p:nvPr/>
            </p:nvSpPr>
            <p:spPr>
              <a:xfrm>
                <a:off x="4827233" y="5338353"/>
                <a:ext cx="18054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1. </a:t>
                </a:r>
                <a:r>
                  <a:rPr kumimoji="0" lang="zh-TW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正交函數</a:t>
                </a:r>
                <a:endParaRPr kumimoji="0" lang="en-US" altLang="zh-TW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BA44DEB-1A13-40F8-A6B3-53EE970E8759}"/>
                </a:ext>
              </a:extLst>
            </p:cNvPr>
            <p:cNvCxnSpPr/>
            <p:nvPr/>
          </p:nvCxnSpPr>
          <p:spPr>
            <a:xfrm>
              <a:off x="4827233" y="5531311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9307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4. Visualization(?)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2E9F92-6F23-4FFC-B4EC-0CF1A819C74F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037A23-65A0-42B7-8BAE-CD73AF17A560}"/>
              </a:ext>
            </a:extLst>
          </p:cNvPr>
          <p:cNvSpPr/>
          <p:nvPr/>
        </p:nvSpPr>
        <p:spPr>
          <a:xfrm>
            <a:off x="168855" y="1299787"/>
            <a:ext cx="362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Spectrogram</a:t>
            </a:r>
            <a:r>
              <a:rPr lang="zh-TW" altLang="en-US" sz="2800" dirty="0">
                <a:latin typeface="Consolas" panose="020B0609020204030204" pitchFamily="49" charset="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頻譜圖</a:t>
            </a:r>
          </a:p>
        </p:txBody>
      </p:sp>
      <p:pic>
        <p:nvPicPr>
          <p:cNvPr id="1026" name="Picture 2" descr="https://hansenjohnson.org/post/2018-03-02-spectrograms-in-r_files/figure-html/main-1.png">
            <a:extLst>
              <a:ext uri="{FF2B5EF4-FFF2-40B4-BE49-F238E27FC236}">
                <a16:creationId xmlns:a16="http://schemas.microsoft.com/office/drawing/2014/main" id="{EC49E4A9-2038-46F2-BBEF-79A9A145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93" y="1823007"/>
            <a:ext cx="6735147" cy="481081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FC1328-2906-49EB-9B1B-4779FA9D5ACB}"/>
              </a:ext>
            </a:extLst>
          </p:cNvPr>
          <p:cNvSpPr/>
          <p:nvPr/>
        </p:nvSpPr>
        <p:spPr>
          <a:xfrm>
            <a:off x="168855" y="2076824"/>
            <a:ext cx="47388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不是不分享阿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而是要繪製這個圖，應該還要知道短時距分析，比如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矩形窗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(Rectangular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漢明窗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(Hamming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漢尼窗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Hanning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Window)</a:t>
            </a:r>
          </a:p>
        </p:txBody>
      </p:sp>
    </p:spTree>
    <p:extLst>
      <p:ext uri="{BB962C8B-B14F-4D97-AF65-F5344CB8AC3E}">
        <p14:creationId xmlns:p14="http://schemas.microsoft.com/office/powerpoint/2010/main" val="4278165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4. Visualization(?)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2E9F92-6F23-4FFC-B4EC-0CF1A819C74F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037A23-65A0-42B7-8BAE-CD73AF17A560}"/>
              </a:ext>
            </a:extLst>
          </p:cNvPr>
          <p:cNvSpPr/>
          <p:nvPr/>
        </p:nvSpPr>
        <p:spPr>
          <a:xfrm>
            <a:off x="168855" y="1299787"/>
            <a:ext cx="362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Spectrogram</a:t>
            </a:r>
            <a:r>
              <a:rPr lang="zh-TW" altLang="en-US" sz="2800" dirty="0">
                <a:latin typeface="Consolas" panose="020B0609020204030204" pitchFamily="49" charset="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FC1328-2906-49EB-9B1B-4779FA9D5ACB}"/>
              </a:ext>
            </a:extLst>
          </p:cNvPr>
          <p:cNvSpPr/>
          <p:nvPr/>
        </p:nvSpPr>
        <p:spPr>
          <a:xfrm>
            <a:off x="168855" y="2076824"/>
            <a:ext cx="47388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不是不分享阿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而是要繪製這個圖，應該還要知道短時距分析，比如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矩形窗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(Rectangular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solidFill>
                  <a:srgbClr val="F44336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漢明窗</a:t>
            </a:r>
            <a:r>
              <a:rPr lang="en-US" altLang="zh-TW" sz="2400" dirty="0">
                <a:solidFill>
                  <a:srgbClr val="F44336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(Hamming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漢尼窗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Hanning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Window)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ED5E93-E27C-4F3C-ACAD-A05511FA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03"/>
          <a:stretch/>
        </p:blipFill>
        <p:spPr>
          <a:xfrm>
            <a:off x="6447099" y="2372811"/>
            <a:ext cx="4680000" cy="136859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73B323-E3E1-43FD-AFFD-AE34A356E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8890"/>
          <a:stretch/>
        </p:blipFill>
        <p:spPr>
          <a:xfrm>
            <a:off x="6447099" y="0"/>
            <a:ext cx="4680000" cy="220150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9A86B4-70A2-499D-AB2C-8BCEF76D2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9" b="10431"/>
          <a:stretch/>
        </p:blipFill>
        <p:spPr>
          <a:xfrm>
            <a:off x="6447099" y="3912719"/>
            <a:ext cx="4680000" cy="271204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29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raw.githubusercontent.com/satRdays/taiwan2020/master/static/img/header-bg.jpg">
            <a:extLst>
              <a:ext uri="{FF2B5EF4-FFF2-40B4-BE49-F238E27FC236}">
                <a16:creationId xmlns:a16="http://schemas.microsoft.com/office/drawing/2014/main" id="{66E68312-7A73-4A7B-A433-772D8E10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986"/>
            <a:ext cx="12192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F426FAC6-9432-4277-84FA-12068D9019BE}"/>
              </a:ext>
            </a:extLst>
          </p:cNvPr>
          <p:cNvGrpSpPr/>
          <p:nvPr/>
        </p:nvGrpSpPr>
        <p:grpSpPr>
          <a:xfrm>
            <a:off x="2299202" y="3925701"/>
            <a:ext cx="7593596" cy="1866811"/>
            <a:chOff x="2299202" y="3925701"/>
            <a:chExt cx="7593596" cy="186681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B2FD0C-AEB4-48CD-B418-9C75ACB0E299}"/>
                </a:ext>
              </a:extLst>
            </p:cNvPr>
            <p:cNvSpPr/>
            <p:nvPr/>
          </p:nvSpPr>
          <p:spPr>
            <a:xfrm>
              <a:off x="3831278" y="5392402"/>
              <a:ext cx="45294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Presented by: 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余佑駿</a:t>
              </a:r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(you-</a:t>
              </a:r>
              <a:r>
                <a:rPr lang="en-US" altLang="zh-TW" sz="2000" dirty="0" err="1">
                  <a:latin typeface="Consolas" panose="020B0609020204030204" pitchFamily="49" charset="0"/>
                  <a:ea typeface="微軟正黑體" panose="020B0604030504040204" pitchFamily="34" charset="-120"/>
                </a:rPr>
                <a:t>jun</a:t>
              </a:r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2000" dirty="0" err="1">
                  <a:latin typeface="Consolas" panose="020B0609020204030204" pitchFamily="49" charset="0"/>
                  <a:ea typeface="微軟正黑體" panose="020B0604030504040204" pitchFamily="34" charset="-120"/>
                </a:rPr>
                <a:t>yu</a:t>
              </a:r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endParaRPr lang="zh-TW" altLang="en-US" sz="2000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98D610F2-EE36-4E67-A6F0-3C3A80183841}"/>
                </a:ext>
              </a:extLst>
            </p:cNvPr>
            <p:cNvCxnSpPr>
              <a:cxnSpLocks/>
            </p:cNvCxnSpPr>
            <p:nvPr/>
          </p:nvCxnSpPr>
          <p:spPr>
            <a:xfrm>
              <a:off x="2299202" y="4782162"/>
              <a:ext cx="7593596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6924A95-B07E-4D00-8210-116E36EBA7F9}"/>
                </a:ext>
              </a:extLst>
            </p:cNvPr>
            <p:cNvGrpSpPr/>
            <p:nvPr/>
          </p:nvGrpSpPr>
          <p:grpSpPr>
            <a:xfrm>
              <a:off x="3089540" y="3925701"/>
              <a:ext cx="6012921" cy="707886"/>
              <a:chOff x="2920716" y="3705816"/>
              <a:chExt cx="6012921" cy="70788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1EE8721-DDE5-47E7-BEB4-0B7910543D95}"/>
                  </a:ext>
                </a:extLst>
              </p:cNvPr>
              <p:cNvSpPr/>
              <p:nvPr/>
            </p:nvSpPr>
            <p:spPr>
              <a:xfrm>
                <a:off x="5081300" y="3705816"/>
                <a:ext cx="38523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4000" b="1" dirty="0">
                    <a:latin typeface="Consolas" panose="020B0609020204030204" pitchFamily="49" charset="0"/>
                  </a:rPr>
                  <a:t>Analysis in R</a:t>
                </a:r>
                <a:endParaRPr lang="zh-TW" altLang="en-US" sz="4000" b="1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00458E2-D798-4922-A909-6B9AC0EFA66A}"/>
                  </a:ext>
                </a:extLst>
              </p:cNvPr>
              <p:cNvSpPr/>
              <p:nvPr/>
            </p:nvSpPr>
            <p:spPr>
              <a:xfrm>
                <a:off x="2920716" y="3705816"/>
                <a:ext cx="215956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4000" b="1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US" altLang="zh-TW" sz="4000" b="1" dirty="0">
                    <a:latin typeface="Consolas" panose="020B0609020204030204" pitchFamily="49" charset="0"/>
                  </a:rPr>
                  <a:t>Voice</a:t>
                </a:r>
                <a:r>
                  <a:rPr lang="en-US" altLang="zh-TW" sz="4000" b="1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}</a:t>
                </a:r>
                <a:endParaRPr lang="zh-TW" altLang="en-US" sz="4000" b="1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7FB1446-25E7-498E-84DC-18AF1558B98F}"/>
                </a:ext>
              </a:extLst>
            </p:cNvPr>
            <p:cNvSpPr/>
            <p:nvPr/>
          </p:nvSpPr>
          <p:spPr>
            <a:xfrm>
              <a:off x="4003120" y="4930737"/>
              <a:ext cx="41857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操作、萃取、視覺化聲音數據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D388AF3-966E-479E-AE01-146199F01ED9}"/>
              </a:ext>
            </a:extLst>
          </p:cNvPr>
          <p:cNvGrpSpPr/>
          <p:nvPr/>
        </p:nvGrpSpPr>
        <p:grpSpPr>
          <a:xfrm>
            <a:off x="184900" y="87632"/>
            <a:ext cx="3271532" cy="432000"/>
            <a:chOff x="184900" y="87632"/>
            <a:chExt cx="3271532" cy="4320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E122F791-154F-45D7-9703-A49004575526}"/>
                </a:ext>
              </a:extLst>
            </p:cNvPr>
            <p:cNvSpPr/>
            <p:nvPr/>
          </p:nvSpPr>
          <p:spPr>
            <a:xfrm>
              <a:off x="184900" y="87632"/>
              <a:ext cx="3271532" cy="432000"/>
            </a:xfrm>
            <a:prstGeom prst="roundRect">
              <a:avLst>
                <a:gd name="adj" fmla="val 8288"/>
              </a:avLst>
            </a:prstGeom>
            <a:solidFill>
              <a:srgbClr val="C7DC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Picture 4" descr="https://taiwan2020.satrdays.org/img/logo.png">
              <a:extLst>
                <a:ext uri="{FF2B5EF4-FFF2-40B4-BE49-F238E27FC236}">
                  <a16:creationId xmlns:a16="http://schemas.microsoft.com/office/drawing/2014/main" id="{EC0627AC-F526-4A31-B092-88419B1C2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80" y="159632"/>
              <a:ext cx="114461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5EEB4B3-FA2B-4F0E-9231-0BDC67EA5350}"/>
                </a:ext>
              </a:extLst>
            </p:cNvPr>
            <p:cNvSpPr txBox="1"/>
            <p:nvPr/>
          </p:nvSpPr>
          <p:spPr>
            <a:xfrm>
              <a:off x="1478742" y="118966"/>
              <a:ext cx="197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2020</a:t>
              </a:r>
              <a:r>
                <a:rPr lang="zh-TW" altLang="en-US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In Taiwan</a:t>
              </a:r>
              <a:endParaRPr lang="zh-TW" altLang="en-US" dirty="0">
                <a:solidFill>
                  <a:srgbClr val="194A85"/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ABF7F86-7BDD-466E-8F2A-1CCE18111091}"/>
                </a:ext>
              </a:extLst>
            </p:cNvPr>
            <p:cNvCxnSpPr/>
            <p:nvPr/>
          </p:nvCxnSpPr>
          <p:spPr>
            <a:xfrm>
              <a:off x="1478742" y="195632"/>
              <a:ext cx="0" cy="216000"/>
            </a:xfrm>
            <a:prstGeom prst="line">
              <a:avLst/>
            </a:prstGeom>
            <a:ln w="254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5B306D16-6B8E-42E8-A5E6-550E95688C00}"/>
              </a:ext>
            </a:extLst>
          </p:cNvPr>
          <p:cNvSpPr/>
          <p:nvPr/>
        </p:nvSpPr>
        <p:spPr>
          <a:xfrm>
            <a:off x="9825818" y="6426322"/>
            <a:ext cx="2303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2020-10-17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淡江</a:t>
            </a:r>
          </a:p>
        </p:txBody>
      </p:sp>
    </p:spTree>
    <p:extLst>
      <p:ext uri="{BB962C8B-B14F-4D97-AF65-F5344CB8AC3E}">
        <p14:creationId xmlns:p14="http://schemas.microsoft.com/office/powerpoint/2010/main" val="2866390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5. Some extra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7A9F1C-7EEE-4D1B-99B5-E78620C7E0EE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F28184-121A-43EB-8C54-0824209B837D}"/>
              </a:ext>
            </a:extLst>
          </p:cNvPr>
          <p:cNvSpPr/>
          <p:nvPr/>
        </p:nvSpPr>
        <p:spPr>
          <a:xfrm>
            <a:off x="617315" y="1225689"/>
            <a:ext cx="10575404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訊號轉換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z-transform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Fourier transform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discrete Fourier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FIR(Finite impulse response)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IIR(Infinite Impulse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更多的語音處理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短時距分析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矩形窗、漢明窗、漢尼窗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越零率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(Zero-Crossing Rate):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估算此訊號的基本週期長短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自相關函數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(Autocorrelation Function)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線性預測編碼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(Linear Predict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Coding,LPC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倒頻譜分析、梅爾頻率倒譜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(Mel-Frequency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Cepstrum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11D174-1955-44AD-AD5E-5375B9AB505B}"/>
              </a:ext>
            </a:extLst>
          </p:cNvPr>
          <p:cNvSpPr/>
          <p:nvPr/>
        </p:nvSpPr>
        <p:spPr>
          <a:xfrm>
            <a:off x="6536763" y="1225689"/>
            <a:ext cx="1098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諧波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B333BE-746E-48D3-9F19-E2350A97AE0E}"/>
              </a:ext>
            </a:extLst>
          </p:cNvPr>
          <p:cNvSpPr/>
          <p:nvPr/>
        </p:nvSpPr>
        <p:spPr>
          <a:xfrm>
            <a:off x="7393290" y="2278985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頻譜洩漏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!?!?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639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6. Conclusion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D87484-6B1C-45D7-856E-938AF8561DA5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7BFD84-6439-4900-9FBD-AAA66286A4C3}"/>
              </a:ext>
            </a:extLst>
          </p:cNvPr>
          <p:cNvSpPr/>
          <p:nvPr/>
        </p:nvSpPr>
        <p:spPr>
          <a:xfrm>
            <a:off x="370493" y="142280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欸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我主題是什麼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51B0EF-18B4-4423-9A2A-4DE6983EE245}"/>
              </a:ext>
            </a:extLst>
          </p:cNvPr>
          <p:cNvSpPr/>
          <p:nvPr/>
        </p:nvSpPr>
        <p:spPr>
          <a:xfrm>
            <a:off x="370493" y="2276178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欸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我主題是什麼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</a:p>
        </p:txBody>
      </p:sp>
    </p:spTree>
    <p:extLst>
      <p:ext uri="{BB962C8B-B14F-4D97-AF65-F5344CB8AC3E}">
        <p14:creationId xmlns:p14="http://schemas.microsoft.com/office/powerpoint/2010/main" val="9498405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419492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C55F9DA-5F1B-417E-91BA-4EF2C754A28F}"/>
              </a:ext>
            </a:extLst>
          </p:cNvPr>
          <p:cNvSpPr/>
          <p:nvPr/>
        </p:nvSpPr>
        <p:spPr>
          <a:xfrm>
            <a:off x="3048000" y="282883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Thank You</a:t>
            </a:r>
          </a:p>
          <a:p>
            <a:r>
              <a:rPr lang="zh-TW" altLang="en-US" dirty="0"/>
              <a:t>簡報與講者資訊</a:t>
            </a:r>
          </a:p>
          <a:p>
            <a:r>
              <a:rPr lang="en-US" altLang="zh-TW" dirty="0" err="1"/>
              <a:t>slido</a:t>
            </a:r>
            <a:endParaRPr lang="en-US" altLang="zh-TW" dirty="0"/>
          </a:p>
          <a:p>
            <a:r>
              <a:rPr lang="en-US" altLang="zh-TW" dirty="0"/>
              <a:t>google </a:t>
            </a:r>
            <a:r>
              <a:rPr lang="zh-TW" altLang="en-US" dirty="0"/>
              <a:t>表單</a:t>
            </a:r>
          </a:p>
        </p:txBody>
      </p:sp>
    </p:spTree>
    <p:extLst>
      <p:ext uri="{BB962C8B-B14F-4D97-AF65-F5344CB8AC3E}">
        <p14:creationId xmlns:p14="http://schemas.microsoft.com/office/powerpoint/2010/main" val="29740636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09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橢圓 23">
            <a:extLst>
              <a:ext uri="{FF2B5EF4-FFF2-40B4-BE49-F238E27FC236}">
                <a16:creationId xmlns:a16="http://schemas.microsoft.com/office/drawing/2014/main" id="{7EECBB44-E09E-482E-85CD-3B6797337FE3}"/>
              </a:ext>
            </a:extLst>
          </p:cNvPr>
          <p:cNvSpPr/>
          <p:nvPr/>
        </p:nvSpPr>
        <p:spPr>
          <a:xfrm>
            <a:off x="5765033" y="-2035376"/>
            <a:ext cx="7173727" cy="65002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0A148A5-D704-4977-89E7-526C4C74685F}"/>
              </a:ext>
            </a:extLst>
          </p:cNvPr>
          <p:cNvSpPr/>
          <p:nvPr/>
        </p:nvSpPr>
        <p:spPr>
          <a:xfrm>
            <a:off x="-591498" y="1800357"/>
            <a:ext cx="8366760" cy="6083212"/>
          </a:xfrm>
          <a:prstGeom prst="ellipse">
            <a:avLst/>
          </a:prstGeom>
          <a:solidFill>
            <a:srgbClr val="8AB5EA"/>
          </a:solidFill>
          <a:ln w="31750">
            <a:solidFill>
              <a:srgbClr val="194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9814DD-FC2D-4D8A-9132-495D65E4B525}"/>
              </a:ext>
            </a:extLst>
          </p:cNvPr>
          <p:cNvSpPr/>
          <p:nvPr/>
        </p:nvSpPr>
        <p:spPr>
          <a:xfrm>
            <a:off x="301606" y="200866"/>
            <a:ext cx="5113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hm... quite a big subject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765A45-A3E4-4AFC-AA4C-B72676258976}"/>
              </a:ext>
            </a:extLst>
          </p:cNvPr>
          <p:cNvSpPr/>
          <p:nvPr/>
        </p:nvSpPr>
        <p:spPr>
          <a:xfrm>
            <a:off x="7454195" y="6083179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找找看關鍵字或是研究方向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285F8DE-166F-468F-A4F5-AC89B1388414}"/>
              </a:ext>
            </a:extLst>
          </p:cNvPr>
          <p:cNvGrpSpPr/>
          <p:nvPr/>
        </p:nvGrpSpPr>
        <p:grpSpPr>
          <a:xfrm>
            <a:off x="6294619" y="474874"/>
            <a:ext cx="5503897" cy="2426376"/>
            <a:chOff x="851503" y="952911"/>
            <a:chExt cx="5503897" cy="242637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43094D4-25E3-47C8-8BC1-802B2CC99E11}"/>
                </a:ext>
              </a:extLst>
            </p:cNvPr>
            <p:cNvSpPr/>
            <p:nvPr/>
          </p:nvSpPr>
          <p:spPr>
            <a:xfrm>
              <a:off x="1743399" y="952911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機器學習演算法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F4A190D-D703-49DA-9C63-1F6CFA45DCB0}"/>
                </a:ext>
              </a:extLst>
            </p:cNvPr>
            <p:cNvSpPr/>
            <p:nvPr/>
          </p:nvSpPr>
          <p:spPr>
            <a:xfrm>
              <a:off x="851503" y="258153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神經網路模型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82A329-95B3-419C-9EBA-E106916FC57B}"/>
                </a:ext>
              </a:extLst>
            </p:cNvPr>
            <p:cNvSpPr/>
            <p:nvPr/>
          </p:nvSpPr>
          <p:spPr>
            <a:xfrm>
              <a:off x="3708522" y="2917622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訓練聲音資料技巧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135419-821D-4E5B-9426-B290A20C3520}"/>
                </a:ext>
              </a:extLst>
            </p:cNvPr>
            <p:cNvSpPr/>
            <p:nvPr/>
          </p:nvSpPr>
          <p:spPr>
            <a:xfrm>
              <a:off x="2126486" y="1855423"/>
              <a:ext cx="3164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</a:t>
              </a:r>
              <a:r>
                <a:rPr lang="zh-TW" altLang="en-US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Technology</a:t>
              </a:r>
              <a:endParaRPr lang="zh-TW" altLang="en-US" sz="2400" b="1" u="sng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E51AE3D-BBAD-4256-9C55-9833C77C0268}"/>
                </a:ext>
              </a:extLst>
            </p:cNvPr>
            <p:cNvSpPr/>
            <p:nvPr/>
          </p:nvSpPr>
          <p:spPr>
            <a:xfrm>
              <a:off x="4703697" y="1231098"/>
              <a:ext cx="11737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Queue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466EC4-EA05-4B34-8824-15978746F1AE}"/>
              </a:ext>
            </a:extLst>
          </p:cNvPr>
          <p:cNvGrpSpPr/>
          <p:nvPr/>
        </p:nvGrpSpPr>
        <p:grpSpPr>
          <a:xfrm>
            <a:off x="301606" y="2725181"/>
            <a:ext cx="6208796" cy="3836559"/>
            <a:chOff x="5380654" y="2426532"/>
            <a:chExt cx="6208796" cy="383655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CC6B62-4464-49E7-B2A9-A5BA4D659E92}"/>
                </a:ext>
              </a:extLst>
            </p:cNvPr>
            <p:cNvSpPr/>
            <p:nvPr/>
          </p:nvSpPr>
          <p:spPr>
            <a:xfrm>
              <a:off x="9602368" y="3198167"/>
              <a:ext cx="19870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speech2text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37C579A-782B-4D83-95F6-93E26C82D841}"/>
                </a:ext>
              </a:extLst>
            </p:cNvPr>
            <p:cNvSpPr/>
            <p:nvPr/>
          </p:nvSpPr>
          <p:spPr>
            <a:xfrm>
              <a:off x="7583697" y="2426532"/>
              <a:ext cx="19870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text2speech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D88EECF-AA2A-4A50-B742-4F080B58A6BB}"/>
                </a:ext>
              </a:extLst>
            </p:cNvPr>
            <p:cNvSpPr/>
            <p:nvPr/>
          </p:nvSpPr>
          <p:spPr>
            <a:xfrm>
              <a:off x="5741488" y="4496449"/>
              <a:ext cx="16690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GenMusic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音樂生成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6935AEE-535A-4A6E-8485-4E917962FFB6}"/>
                </a:ext>
              </a:extLst>
            </p:cNvPr>
            <p:cNvSpPr/>
            <p:nvPr/>
          </p:nvSpPr>
          <p:spPr>
            <a:xfrm>
              <a:off x="8813692" y="4665063"/>
              <a:ext cx="265713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compoding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自動作曲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DD3D0E-D53F-495E-BD57-7A00768D3D88}"/>
                </a:ext>
              </a:extLst>
            </p:cNvPr>
            <p:cNvSpPr/>
            <p:nvPr/>
          </p:nvSpPr>
          <p:spPr>
            <a:xfrm>
              <a:off x="5380654" y="3451032"/>
              <a:ext cx="17107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Fake voice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5AA8F0-10AE-4EE6-8303-3474BDE659CF}"/>
                </a:ext>
              </a:extLst>
            </p:cNvPr>
            <p:cNvSpPr/>
            <p:nvPr/>
          </p:nvSpPr>
          <p:spPr>
            <a:xfrm>
              <a:off x="7963044" y="377182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應用場景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2DCA94D-E0BA-48FB-8C8B-01BF151601BB}"/>
                </a:ext>
              </a:extLst>
            </p:cNvPr>
            <p:cNvSpPr/>
            <p:nvPr/>
          </p:nvSpPr>
          <p:spPr>
            <a:xfrm>
              <a:off x="6467856" y="5801426"/>
              <a:ext cx="31345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Speech Recognition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14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Voice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8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Vocal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2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Audio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5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1194</TotalTime>
  <Words>4372</Words>
  <Application>Microsoft Office PowerPoint</Application>
  <PresentationFormat>寬螢幕</PresentationFormat>
  <Paragraphs>587</Paragraphs>
  <Slides>54</Slides>
  <Notes>28</Notes>
  <HiddenSlides>3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54</vt:i4>
      </vt:variant>
    </vt:vector>
  </HeadingPairs>
  <TitlesOfParts>
    <vt:vector size="62" baseType="lpstr">
      <vt:lpstr>微軟正黑體</vt:lpstr>
      <vt:lpstr>新細明體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佑駿 余</dc:creator>
  <cp:lastModifiedBy>佑駿 余</cp:lastModifiedBy>
  <cp:revision>152</cp:revision>
  <dcterms:created xsi:type="dcterms:W3CDTF">2020-10-16T09:24:00Z</dcterms:created>
  <dcterms:modified xsi:type="dcterms:W3CDTF">2020-10-17T07:43:30Z</dcterms:modified>
</cp:coreProperties>
</file>